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12" r:id="rId3"/>
    <p:sldId id="258" r:id="rId4"/>
    <p:sldId id="336" r:id="rId5"/>
    <p:sldId id="316" r:id="rId6"/>
    <p:sldId id="346" r:id="rId7"/>
    <p:sldId id="318" r:id="rId8"/>
    <p:sldId id="317" r:id="rId9"/>
    <p:sldId id="347" r:id="rId10"/>
    <p:sldId id="320" r:id="rId11"/>
    <p:sldId id="322" r:id="rId12"/>
    <p:sldId id="337" r:id="rId13"/>
    <p:sldId id="338" r:id="rId14"/>
    <p:sldId id="339" r:id="rId15"/>
    <p:sldId id="323" r:id="rId16"/>
    <p:sldId id="340" r:id="rId17"/>
    <p:sldId id="324" r:id="rId18"/>
    <p:sldId id="348" r:id="rId19"/>
    <p:sldId id="341" r:id="rId20"/>
    <p:sldId id="342" r:id="rId21"/>
    <p:sldId id="343" r:id="rId22"/>
    <p:sldId id="325" r:id="rId23"/>
    <p:sldId id="326" r:id="rId24"/>
    <p:sldId id="344" r:id="rId25"/>
    <p:sldId id="345" r:id="rId26"/>
    <p:sldId id="327" r:id="rId27"/>
    <p:sldId id="275" r:id="rId28"/>
    <p:sldId id="31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2326" autoAdjust="0"/>
  </p:normalViewPr>
  <p:slideViewPr>
    <p:cSldViewPr snapToGrid="0">
      <p:cViewPr varScale="1">
        <p:scale>
          <a:sx n="79" d="100"/>
          <a:sy n="79" d="100"/>
        </p:scale>
        <p:origin x="16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A22AB7-5935-434D-99E3-6D55F5AEB2A7}" type="datetimeFigureOut">
              <a:rPr lang="en-US" smtClean="0"/>
              <a:t>12/27/2021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E6903-679E-41D7-A9A0-D37C1E31F29A}" type="slidenum">
              <a:rPr lang="en-US" smtClean="0"/>
              <a:t>‹#›</a:t>
            </a:fld>
            <a:endParaRPr lang="en-US" dirty="0"/>
          </a:p>
        </p:txBody>
      </p:sp>
    </p:spTree>
    <p:extLst>
      <p:ext uri="{BB962C8B-B14F-4D97-AF65-F5344CB8AC3E}">
        <p14:creationId xmlns:p14="http://schemas.microsoft.com/office/powerpoint/2010/main" val="3044585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Ens</a:t>
            </a:r>
            <a:r>
              <a:rPr lang="en-US" altLang="en-US" dirty="0" smtClean="0"/>
              <a:t>ure discussions regarding individual PHI are not overheard</a:t>
            </a:r>
          </a:p>
          <a:p>
            <a:r>
              <a:rPr lang="en-US" altLang="en-US" dirty="0" smtClean="0"/>
              <a:t>Do not conduct discussions in open areas: elevators, cafeterias, etc.</a:t>
            </a:r>
          </a:p>
          <a:p>
            <a:r>
              <a:rPr lang="en-US" altLang="en-US" dirty="0" smtClean="0"/>
              <a:t>Protect computer screen from outsider’s view, logout when departing work station</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3</a:t>
            </a:fld>
            <a:endParaRPr lang="en-US" dirty="0"/>
          </a:p>
        </p:txBody>
      </p:sp>
    </p:spTree>
    <p:extLst>
      <p:ext uri="{BB962C8B-B14F-4D97-AF65-F5344CB8AC3E}">
        <p14:creationId xmlns:p14="http://schemas.microsoft.com/office/powerpoint/2010/main" val="460152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Be e</a:t>
            </a:r>
            <a:r>
              <a:rPr lang="en-US" altLang="en-US" dirty="0" smtClean="0"/>
              <a:t>ffective</a:t>
            </a:r>
            <a:r>
              <a:rPr lang="en-US" altLang="en-US" baseline="0" dirty="0" smtClean="0"/>
              <a:t> and efficient; g</a:t>
            </a:r>
            <a:r>
              <a:rPr lang="en-US" altLang="en-US" dirty="0" smtClean="0"/>
              <a:t>roup patients so all can see/hear the examiner; Ask those that have questions to remain, review audiogram/question individually; let those that do not have issues go, letting them know they need to return in a year for their next audiogram.</a:t>
            </a:r>
          </a:p>
          <a:p>
            <a:r>
              <a:rPr lang="en-US" dirty="0" smtClean="0"/>
              <a:t>Audiograms should be highlighted in advance for those</a:t>
            </a:r>
            <a:r>
              <a:rPr lang="en-US" baseline="0" dirty="0" smtClean="0"/>
              <a:t> requiring additional individualized counseling.</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13</a:t>
            </a:fld>
            <a:endParaRPr lang="en-US" dirty="0"/>
          </a:p>
        </p:txBody>
      </p:sp>
    </p:spTree>
    <p:extLst>
      <p:ext uri="{BB962C8B-B14F-4D97-AF65-F5344CB8AC3E}">
        <p14:creationId xmlns:p14="http://schemas.microsoft.com/office/powerpoint/2010/main" val="425608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Ask those that have questions to remain, review audiogram/question individually; let those that do not have issues go, letting them know they need to return in a year for their next audiogram.</a:t>
            </a:r>
          </a:p>
          <a:p>
            <a:r>
              <a:rPr lang="en-US" dirty="0" smtClean="0"/>
              <a:t>Audiograms should be highlighted in advance for those</a:t>
            </a:r>
            <a:r>
              <a:rPr lang="en-US" baseline="0" dirty="0" smtClean="0"/>
              <a:t> requiring additional individualized counseling.</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14</a:t>
            </a:fld>
            <a:endParaRPr lang="en-US" dirty="0"/>
          </a:p>
        </p:txBody>
      </p:sp>
    </p:spTree>
    <p:extLst>
      <p:ext uri="{BB962C8B-B14F-4D97-AF65-F5344CB8AC3E}">
        <p14:creationId xmlns:p14="http://schemas.microsoft.com/office/powerpoint/2010/main" val="3330958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15</a:t>
            </a:fld>
            <a:endParaRPr lang="en-US" dirty="0"/>
          </a:p>
        </p:txBody>
      </p:sp>
    </p:spTree>
    <p:extLst>
      <p:ext uri="{BB962C8B-B14F-4D97-AF65-F5344CB8AC3E}">
        <p14:creationId xmlns:p14="http://schemas.microsoft.com/office/powerpoint/2010/main" val="1203025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Positive STS follow-up time frames: all civilians and USAF regular = 30 days; USAF reserve/NG = 60 days; USA, USN, USMC, USCG military 90 days. This is a brief overview of what the technician needs to tell the patient about follow-up requirements: Ensure patient understands where to report for f/u test or evaluation - audiologist, hearing technician or medical physician. Negative STS normally occur the first audiogram after an invalid reference audiogram was established, do not retest if previous reference was established by an audiologist and/or pay attention to headphone placement, positive STS on one ear, negative STS on the other.</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16</a:t>
            </a:fld>
            <a:endParaRPr lang="en-US" dirty="0"/>
          </a:p>
        </p:txBody>
      </p:sp>
    </p:spTree>
    <p:extLst>
      <p:ext uri="{BB962C8B-B14F-4D97-AF65-F5344CB8AC3E}">
        <p14:creationId xmlns:p14="http://schemas.microsoft.com/office/powerpoint/2010/main" val="24434150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smtClean="0"/>
              <a:t>Use next three slides for demonstration</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17</a:t>
            </a:fld>
            <a:endParaRPr lang="en-US" dirty="0"/>
          </a:p>
        </p:txBody>
      </p:sp>
    </p:spTree>
    <p:extLst>
      <p:ext uri="{BB962C8B-B14F-4D97-AF65-F5344CB8AC3E}">
        <p14:creationId xmlns:p14="http://schemas.microsoft.com/office/powerpoint/2010/main" val="988819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Audiogram Orientation</a:t>
            </a:r>
          </a:p>
          <a:p>
            <a:r>
              <a:rPr lang="en-US" dirty="0" smtClean="0"/>
              <a:t>Have all patients review demographic data,</a:t>
            </a:r>
            <a:r>
              <a:rPr lang="en-US" baseline="0" dirty="0" smtClean="0"/>
              <a:t> blocks 2 through 14, review each</a:t>
            </a:r>
          </a:p>
          <a:p>
            <a:r>
              <a:rPr lang="en-US" baseline="0" dirty="0" smtClean="0"/>
              <a:t>Then review block 15, the lower the numbers the better the hearing:</a:t>
            </a:r>
            <a:endParaRPr lang="en-US" dirty="0" smtClean="0"/>
          </a:p>
          <a:p>
            <a:r>
              <a:rPr lang="en-US" dirty="0" smtClean="0"/>
              <a:t>Yellow</a:t>
            </a:r>
            <a:r>
              <a:rPr lang="en-US" baseline="0" dirty="0" smtClean="0"/>
              <a:t> </a:t>
            </a:r>
            <a:r>
              <a:rPr lang="en-US" dirty="0" smtClean="0"/>
              <a:t>= current audiogram</a:t>
            </a:r>
          </a:p>
          <a:p>
            <a:r>
              <a:rPr lang="en-US" dirty="0" smtClean="0"/>
              <a:t>Blue = reference audiogram</a:t>
            </a:r>
          </a:p>
          <a:p>
            <a:r>
              <a:rPr lang="en-US" dirty="0" smtClean="0"/>
              <a:t>Dark Green </a:t>
            </a:r>
            <a:r>
              <a:rPr lang="en-US" baseline="0" dirty="0" smtClean="0"/>
              <a:t>= differences between current and reference audiogram (STS)</a:t>
            </a:r>
          </a:p>
          <a:p>
            <a:pPr defTabSz="931774">
              <a:defRPr/>
            </a:pPr>
            <a:r>
              <a:rPr lang="en-US" dirty="0" smtClean="0"/>
              <a:t>Light Green </a:t>
            </a:r>
            <a:r>
              <a:rPr lang="en-US" baseline="0" dirty="0" smtClean="0"/>
              <a:t>= differences between current and reference audiogram (EWS)</a:t>
            </a:r>
          </a:p>
          <a:p>
            <a:r>
              <a:rPr lang="en-US" baseline="0" dirty="0" smtClean="0"/>
              <a:t>Purple = remarks</a:t>
            </a:r>
          </a:p>
          <a:p>
            <a:r>
              <a:rPr lang="en-US" baseline="0" dirty="0" smtClean="0"/>
              <a:t>Remarks on the 2216 are specific to the latest test on the 2216</a:t>
            </a:r>
          </a:p>
          <a:p>
            <a:r>
              <a:rPr lang="en-US" baseline="0" dirty="0" smtClean="0"/>
              <a:t>Release all those with no issues, (6) state their need to return in 1 year and continue to wear HPDs when exposed to hazardous noise</a:t>
            </a:r>
          </a:p>
          <a:p>
            <a:r>
              <a:rPr lang="en-US" baseline="0" dirty="0" smtClean="0"/>
              <a:t>Technicians need to pay attention to conductive, sensorineural, mixed hearing loss and patients that are not being cooperative</a:t>
            </a:r>
          </a:p>
          <a:p>
            <a:r>
              <a:rPr lang="en-US" baseline="0" dirty="0" smtClean="0"/>
              <a:t>Note: any changes required need to occur in the edit audiogram window</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18</a:t>
            </a:fld>
            <a:endParaRPr lang="en-US" dirty="0"/>
          </a:p>
        </p:txBody>
      </p:sp>
    </p:spTree>
    <p:extLst>
      <p:ext uri="{BB962C8B-B14F-4D97-AF65-F5344CB8AC3E}">
        <p14:creationId xmlns:p14="http://schemas.microsoft.com/office/powerpoint/2010/main" val="2213678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1774" rtl="0" eaLnBrk="0" fontAlgn="base" latinLnBrk="0" hangingPunct="0">
              <a:lnSpc>
                <a:spcPct val="100000"/>
              </a:lnSpc>
              <a:spcBef>
                <a:spcPct val="30000"/>
              </a:spcBef>
              <a:spcAft>
                <a:spcPct val="0"/>
              </a:spcAft>
              <a:buClrTx/>
              <a:buSzTx/>
              <a:buFontTx/>
              <a:buNone/>
              <a:tabLst/>
              <a:defRPr/>
            </a:pPr>
            <a:r>
              <a:rPr lang="en-US" altLang="en-US" dirty="0" smtClean="0"/>
              <a:t>Negative STS - Airman initial annual test after reference was established; results meant to provide an example of a patient who requires individual counseling for follow-up requirements of a negative STS; good policy to review audiometric history; R</a:t>
            </a:r>
            <a:r>
              <a:rPr lang="en-US" baseline="0" dirty="0" smtClean="0"/>
              <a:t>etest while counseling other patients retest</a:t>
            </a:r>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19</a:t>
            </a:fld>
            <a:endParaRPr lang="en-US" dirty="0"/>
          </a:p>
        </p:txBody>
      </p:sp>
    </p:spTree>
    <p:extLst>
      <p:ext uri="{BB962C8B-B14F-4D97-AF65-F5344CB8AC3E}">
        <p14:creationId xmlns:p14="http://schemas.microsoft.com/office/powerpoint/2010/main" val="871968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1774" rtl="0" eaLnBrk="0" fontAlgn="base" latinLnBrk="0" hangingPunct="0">
              <a:lnSpc>
                <a:spcPct val="100000"/>
              </a:lnSpc>
              <a:spcBef>
                <a:spcPct val="30000"/>
              </a:spcBef>
              <a:spcAft>
                <a:spcPct val="0"/>
              </a:spcAft>
              <a:buClrTx/>
              <a:buSzTx/>
              <a:buFontTx/>
              <a:buNone/>
              <a:tabLst/>
              <a:defRPr/>
            </a:pPr>
            <a:r>
              <a:rPr lang="en-US" altLang="en-US" dirty="0" smtClean="0"/>
              <a:t>Negative STS - Airman initial annual test after reference was established; results meant to provide an example of a patient who requires individual counseling for follow-up requirements of a negative STS; good policy to review audiometric history; </a:t>
            </a:r>
            <a:r>
              <a:rPr lang="en-US" baseline="0" dirty="0" smtClean="0"/>
              <a:t>-STS still present, application auto re-established baseline with Follow-up 1 results. </a:t>
            </a:r>
            <a:r>
              <a:rPr lang="en-US" dirty="0" smtClean="0"/>
              <a:t>Student can look at data in their</a:t>
            </a:r>
            <a:r>
              <a:rPr lang="en-US" baseline="0" dirty="0" smtClean="0"/>
              <a:t> own database, viewing the 990990001 DD Form 2216 initial, follow-up test and re-established baseline in the print window to observe/review</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20</a:t>
            </a:fld>
            <a:endParaRPr lang="en-US" dirty="0"/>
          </a:p>
        </p:txBody>
      </p:sp>
    </p:spTree>
    <p:extLst>
      <p:ext uri="{BB962C8B-B14F-4D97-AF65-F5344CB8AC3E}">
        <p14:creationId xmlns:p14="http://schemas.microsoft.com/office/powerpoint/2010/main" val="112300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Patient history - enjoys going to the range to fire weapons, left-handed shooter, previously seen by an audiologist for Asymmetry; results meant to provide an example of a patient who requires individual counseling for follow-up requirements of a positive STS; ensure patient signs 2216; </a:t>
            </a:r>
            <a:r>
              <a:rPr lang="en-US" baseline="0" dirty="0" smtClean="0"/>
              <a:t>What happens when the patient comes back? Their threshold levels at that time?</a:t>
            </a:r>
            <a:endParaRPr lang="en-US" altLang="en-US" dirty="0" smtClean="0"/>
          </a:p>
          <a:p>
            <a:pPr defTabSz="931774">
              <a:defRPr/>
            </a:pPr>
            <a:r>
              <a:rPr lang="en-US" dirty="0" smtClean="0"/>
              <a:t>Student can look at data in their</a:t>
            </a:r>
            <a:r>
              <a:rPr lang="en-US" baseline="0" dirty="0" smtClean="0"/>
              <a:t> own database, viewing the 990990021 DD Form 2216 in the print window to observe/review</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21</a:t>
            </a:fld>
            <a:endParaRPr lang="en-US" dirty="0"/>
          </a:p>
        </p:txBody>
      </p:sp>
    </p:spTree>
    <p:extLst>
      <p:ext uri="{BB962C8B-B14F-4D97-AF65-F5344CB8AC3E}">
        <p14:creationId xmlns:p14="http://schemas.microsoft.com/office/powerpoint/2010/main" val="422385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slides are for role playing</a:t>
            </a:r>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22</a:t>
            </a:fld>
            <a:endParaRPr lang="en-US" dirty="0"/>
          </a:p>
        </p:txBody>
      </p:sp>
    </p:spTree>
    <p:extLst>
      <p:ext uri="{BB962C8B-B14F-4D97-AF65-F5344CB8AC3E}">
        <p14:creationId xmlns:p14="http://schemas.microsoft.com/office/powerpoint/2010/main" val="745442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latin typeface="Arial" charset="0"/>
                <a:cs typeface="Arial" charset="0"/>
              </a:rPr>
              <a:t>Image: https://static1.squarespace.com/static</a:t>
            </a:r>
          </a:p>
          <a:p>
            <a:r>
              <a:rPr lang="en-US" dirty="0" smtClean="0"/>
              <a:t>HIPPA</a:t>
            </a:r>
            <a:r>
              <a:rPr lang="en-US" baseline="0" dirty="0" smtClean="0"/>
              <a:t> </a:t>
            </a:r>
            <a:r>
              <a:rPr lang="en-US" altLang="en-US" dirty="0" smtClean="0"/>
              <a:t>creates ramifications for multiple clinic actions</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4</a:t>
            </a:fld>
            <a:endParaRPr lang="en-US" dirty="0"/>
          </a:p>
        </p:txBody>
      </p:sp>
    </p:spTree>
    <p:extLst>
      <p:ext uri="{BB962C8B-B14F-4D97-AF65-F5344CB8AC3E}">
        <p14:creationId xmlns:p14="http://schemas.microsoft.com/office/powerpoint/2010/main" val="30687200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normal parameters of hearing; explanation of an STS and other data that may be included in remarks section</a:t>
            </a:r>
          </a:p>
          <a:p>
            <a:pPr defTabSz="931774">
              <a:defRPr/>
            </a:pPr>
            <a:r>
              <a:rPr lang="en-US" baseline="0" dirty="0" smtClean="0"/>
              <a:t>Remarks on the 2216 are specific to the latest test on the 2216</a:t>
            </a:r>
          </a:p>
          <a:p>
            <a:pPr defTabSz="931774">
              <a:defRPr/>
            </a:pPr>
            <a:r>
              <a:rPr lang="en-US" dirty="0" smtClean="0"/>
              <a:t>Student can look at data in their</a:t>
            </a:r>
            <a:r>
              <a:rPr lang="en-US" baseline="0" dirty="0" smtClean="0"/>
              <a:t> own database, viewing the 990990020 DD Form 2216 tests in the print window to observe/review</a:t>
            </a:r>
          </a:p>
          <a:p>
            <a:pPr defTabSz="931774">
              <a:defRPr/>
            </a:pPr>
            <a:r>
              <a:rPr lang="en-US" baseline="0" dirty="0" smtClean="0"/>
              <a:t>What happens when the patient comes back? Their threshold levels at that time?</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23</a:t>
            </a:fld>
            <a:endParaRPr lang="en-US" dirty="0"/>
          </a:p>
        </p:txBody>
      </p:sp>
    </p:spTree>
    <p:extLst>
      <p:ext uri="{BB962C8B-B14F-4D97-AF65-F5344CB8AC3E}">
        <p14:creationId xmlns:p14="http://schemas.microsoft.com/office/powerpoint/2010/main" val="2412114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 history:</a:t>
            </a:r>
            <a:r>
              <a:rPr lang="en-US" baseline="0" dirty="0" smtClean="0"/>
              <a:t> USAF civilian, Sheet Metal Mechanic</a:t>
            </a:r>
          </a:p>
          <a:p>
            <a:pPr defTabSz="931774">
              <a:defRPr/>
            </a:pPr>
            <a:r>
              <a:rPr lang="en-US" dirty="0" smtClean="0"/>
              <a:t>Student can look at data in their</a:t>
            </a:r>
            <a:r>
              <a:rPr lang="en-US" baseline="0" dirty="0" smtClean="0"/>
              <a:t> own database, viewing the 990990022 DD Form 2216 in the print window to observe/review</a:t>
            </a:r>
          </a:p>
          <a:p>
            <a:pPr defTabSz="931774">
              <a:defRPr/>
            </a:pPr>
            <a:r>
              <a:rPr lang="en-US" baseline="0" dirty="0" smtClean="0"/>
              <a:t>Asymmetry, masking requirement</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24</a:t>
            </a:fld>
            <a:endParaRPr lang="en-US" dirty="0"/>
          </a:p>
        </p:txBody>
      </p:sp>
    </p:spTree>
    <p:extLst>
      <p:ext uri="{BB962C8B-B14F-4D97-AF65-F5344CB8AC3E}">
        <p14:creationId xmlns:p14="http://schemas.microsoft.com/office/powerpoint/2010/main" val="19854549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USA Patient was previously an H-1, this audiogram they are an H-2, USA uses better ear for profiling; profile change requires referral to audiologist. Possibly has conductive issues, bringing down 1000 Hz Left ear would revert back to a H-1… Also looking at patient history, a tech did a reference type 2 instead of an annual test in 2018. </a:t>
            </a:r>
            <a:r>
              <a:rPr lang="en-US" baseline="0" dirty="0" smtClean="0"/>
              <a:t>Note: HPDs = none (discuss)</a:t>
            </a:r>
            <a:endParaRPr lang="en-US" dirty="0" smtClean="0"/>
          </a:p>
          <a:p>
            <a:pPr defTabSz="931774">
              <a:defRPr/>
            </a:pPr>
            <a:r>
              <a:rPr lang="en-US" dirty="0" smtClean="0"/>
              <a:t>Student can look at data in their</a:t>
            </a:r>
            <a:r>
              <a:rPr lang="en-US" baseline="0" dirty="0" smtClean="0"/>
              <a:t> own database, viewing the 990990023 DD Form 2216 in the print window to observe/review</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25</a:t>
            </a:fld>
            <a:endParaRPr lang="en-US" dirty="0"/>
          </a:p>
        </p:txBody>
      </p:sp>
    </p:spTree>
    <p:extLst>
      <p:ext uri="{BB962C8B-B14F-4D97-AF65-F5344CB8AC3E}">
        <p14:creationId xmlns:p14="http://schemas.microsoft.com/office/powerpoint/2010/main" val="141374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27</a:t>
            </a:fld>
            <a:endParaRPr lang="en-US" dirty="0"/>
          </a:p>
        </p:txBody>
      </p:sp>
    </p:spTree>
    <p:extLst>
      <p:ext uri="{BB962C8B-B14F-4D97-AF65-F5344CB8AC3E}">
        <p14:creationId xmlns:p14="http://schemas.microsoft.com/office/powerpoint/2010/main" val="1887971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i="0" dirty="0" smtClean="0"/>
              <a:t>A noise exposed person that understands their</a:t>
            </a:r>
            <a:r>
              <a:rPr lang="en-US" altLang="en-US" i="0" baseline="0" dirty="0" smtClean="0"/>
              <a:t> </a:t>
            </a:r>
            <a:r>
              <a:rPr lang="en-US" altLang="en-US" i="0" dirty="0" smtClean="0"/>
              <a:t>injury is one that will work to diminish further progression</a:t>
            </a:r>
            <a:endParaRPr lang="en-US" i="0"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5</a:t>
            </a:fld>
            <a:endParaRPr lang="en-US" dirty="0"/>
          </a:p>
        </p:txBody>
      </p:sp>
    </p:spTree>
    <p:extLst>
      <p:ext uri="{BB962C8B-B14F-4D97-AF65-F5344CB8AC3E}">
        <p14:creationId xmlns:p14="http://schemas.microsoft.com/office/powerpoint/2010/main" val="892574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6</a:t>
            </a:fld>
            <a:endParaRPr lang="en-US" dirty="0"/>
          </a:p>
        </p:txBody>
      </p:sp>
    </p:spTree>
    <p:extLst>
      <p:ext uri="{BB962C8B-B14F-4D97-AF65-F5344CB8AC3E}">
        <p14:creationId xmlns:p14="http://schemas.microsoft.com/office/powerpoint/2010/main" val="489357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Demographic data fields</a:t>
            </a:r>
            <a:r>
              <a:rPr lang="en-US" baseline="0" dirty="0" smtClean="0"/>
              <a:t> are correct (#2-14), briefly review each field; any changes to the </a:t>
            </a:r>
            <a:r>
              <a:rPr lang="en-US" dirty="0" smtClean="0"/>
              <a:t>NHC (no Form number) </a:t>
            </a:r>
            <a:r>
              <a:rPr lang="en-US" baseline="0" dirty="0" smtClean="0"/>
              <a:t>DD Form </a:t>
            </a:r>
            <a:r>
              <a:rPr lang="en-US" dirty="0" smtClean="0"/>
              <a:t>2215/2216 a</a:t>
            </a:r>
            <a:r>
              <a:rPr lang="en-US" baseline="0" dirty="0" smtClean="0"/>
              <a:t>re required to be corrected in the audiogram edit screen.</a:t>
            </a:r>
            <a:endParaRPr lang="en-US" dirty="0" smtClean="0"/>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8</a:t>
            </a:fld>
            <a:endParaRPr lang="en-US" dirty="0"/>
          </a:p>
        </p:txBody>
      </p:sp>
    </p:spTree>
    <p:extLst>
      <p:ext uri="{BB962C8B-B14F-4D97-AF65-F5344CB8AC3E}">
        <p14:creationId xmlns:p14="http://schemas.microsoft.com/office/powerpoint/2010/main" val="727297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Yellow</a:t>
            </a:r>
            <a:r>
              <a:rPr lang="en-US" baseline="0" dirty="0" smtClean="0"/>
              <a:t> </a:t>
            </a:r>
            <a:r>
              <a:rPr lang="en-US" dirty="0" smtClean="0"/>
              <a:t>= current audiogram</a:t>
            </a:r>
          </a:p>
          <a:p>
            <a:r>
              <a:rPr lang="en-US" dirty="0" smtClean="0"/>
              <a:t>Blue = reference audiogram</a:t>
            </a:r>
          </a:p>
          <a:p>
            <a:r>
              <a:rPr lang="en-US" dirty="0" smtClean="0"/>
              <a:t>Dark Green </a:t>
            </a:r>
            <a:r>
              <a:rPr lang="en-US" baseline="0" dirty="0" smtClean="0"/>
              <a:t>= differences between current and reference audiogram (STS)</a:t>
            </a:r>
          </a:p>
          <a:p>
            <a:pPr defTabSz="931774">
              <a:defRPr/>
            </a:pPr>
            <a:r>
              <a:rPr lang="en-US" dirty="0" smtClean="0"/>
              <a:t>Light Green </a:t>
            </a:r>
            <a:r>
              <a:rPr lang="en-US" baseline="0" dirty="0" smtClean="0"/>
              <a:t>= differences between current and reference audiogram (EWS)</a:t>
            </a:r>
          </a:p>
          <a:p>
            <a:r>
              <a:rPr lang="en-US" baseline="0" dirty="0" smtClean="0"/>
              <a:t>Purple = remarks</a:t>
            </a:r>
          </a:p>
          <a:p>
            <a:r>
              <a:rPr lang="en-US" baseline="0" dirty="0" smtClean="0"/>
              <a:t>Remarks on the 2216 are specific to the latest test on the 2216</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9</a:t>
            </a:fld>
            <a:endParaRPr lang="en-US" dirty="0"/>
          </a:p>
        </p:txBody>
      </p:sp>
    </p:spTree>
    <p:extLst>
      <p:ext uri="{BB962C8B-B14F-4D97-AF65-F5344CB8AC3E}">
        <p14:creationId xmlns:p14="http://schemas.microsoft.com/office/powerpoint/2010/main" val="6444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major components</a:t>
            </a:r>
            <a:r>
              <a:rPr lang="en-US" altLang="en-US" dirty="0" smtClean="0"/>
              <a:t>: left/right ear, frequency, intensity</a:t>
            </a:r>
          </a:p>
          <a:p>
            <a:r>
              <a:rPr lang="en-US" altLang="en-US" dirty="0" smtClean="0"/>
              <a:t>Use common language as patients do not have context for the audiogram</a:t>
            </a:r>
          </a:p>
          <a:p>
            <a:r>
              <a:rPr lang="en-US" altLang="en-US" dirty="0" smtClean="0"/>
              <a:t>Compare common knowledge to help the patient understand the number values</a:t>
            </a:r>
          </a:p>
          <a:p>
            <a:pPr>
              <a:defRPr/>
            </a:pPr>
            <a:r>
              <a:rPr lang="en-US" altLang="en-US" dirty="0" smtClean="0"/>
              <a:t>Images: https://www.golfkinsale.com/images/dynamic/getImage.gif?ID=100003383; (notes, piano and speaker) – shutter stock (DoD account)</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10</a:t>
            </a:fld>
            <a:endParaRPr lang="en-US" dirty="0"/>
          </a:p>
        </p:txBody>
      </p:sp>
    </p:spTree>
    <p:extLst>
      <p:ext uri="{BB962C8B-B14F-4D97-AF65-F5344CB8AC3E}">
        <p14:creationId xmlns:p14="http://schemas.microsoft.com/office/powerpoint/2010/main" val="2597120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Be e</a:t>
            </a:r>
            <a:r>
              <a:rPr lang="en-US" altLang="en-US" dirty="0" smtClean="0"/>
              <a:t>ffective</a:t>
            </a:r>
            <a:r>
              <a:rPr lang="en-US" altLang="en-US" baseline="0" dirty="0" smtClean="0"/>
              <a:t> and efficient; g</a:t>
            </a:r>
            <a:r>
              <a:rPr lang="en-US" altLang="en-US" dirty="0" smtClean="0"/>
              <a:t>roup patients so all can see/hear the examiner; Ask those that have questions to remain, review audiogram/question individually; let those that do not have issues go, letting them know they need to return in a year for their next audiogram.</a:t>
            </a:r>
          </a:p>
          <a:p>
            <a:r>
              <a:rPr lang="en-US" dirty="0" smtClean="0"/>
              <a:t>Audiograms should be highlighted in advance for those</a:t>
            </a:r>
            <a:r>
              <a:rPr lang="en-US" baseline="0" dirty="0" smtClean="0"/>
              <a:t> requiring additional individualized counseling.</a:t>
            </a:r>
          </a:p>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11</a:t>
            </a:fld>
            <a:endParaRPr lang="en-US" dirty="0"/>
          </a:p>
        </p:txBody>
      </p:sp>
    </p:spTree>
    <p:extLst>
      <p:ext uri="{BB962C8B-B14F-4D97-AF65-F5344CB8AC3E}">
        <p14:creationId xmlns:p14="http://schemas.microsoft.com/office/powerpoint/2010/main" val="2077479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5E6903-679E-41D7-A9A0-D37C1E31F29A}" type="slidenum">
              <a:rPr lang="en-US" smtClean="0"/>
              <a:t>12</a:t>
            </a:fld>
            <a:endParaRPr lang="en-US" dirty="0"/>
          </a:p>
        </p:txBody>
      </p:sp>
    </p:spTree>
    <p:extLst>
      <p:ext uri="{BB962C8B-B14F-4D97-AF65-F5344CB8AC3E}">
        <p14:creationId xmlns:p14="http://schemas.microsoft.com/office/powerpoint/2010/main" val="82969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424416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314751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348627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80644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264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2668769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40495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409461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705347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4396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176402-B088-4C37-BE9E-433AFAD85BFD}" type="datetimeFigureOut">
              <a:rPr lang="en-US" smtClean="0"/>
              <a:t>12/27/2021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F9DEBA-845D-480A-8B03-AE6E01E6E11A}" type="slidenum">
              <a:rPr lang="en-US" smtClean="0"/>
              <a:t>‹#›</a:t>
            </a:fld>
            <a:endParaRPr lang="en-US" dirty="0"/>
          </a:p>
        </p:txBody>
      </p:sp>
    </p:spTree>
    <p:extLst>
      <p:ext uri="{BB962C8B-B14F-4D97-AF65-F5344CB8AC3E}">
        <p14:creationId xmlns:p14="http://schemas.microsoft.com/office/powerpoint/2010/main" val="158740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76402-B088-4C37-BE9E-433AFAD85BFD}" type="datetimeFigureOut">
              <a:rPr lang="en-US" smtClean="0"/>
              <a:t>12/27/2021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F9DEBA-845D-480A-8B03-AE6E01E6E11A}" type="slidenum">
              <a:rPr lang="en-US" smtClean="0"/>
              <a:t>‹#›</a:t>
            </a:fld>
            <a:endParaRPr lang="en-US" dirty="0"/>
          </a:p>
        </p:txBody>
      </p:sp>
    </p:spTree>
    <p:extLst>
      <p:ext uri="{BB962C8B-B14F-4D97-AF65-F5344CB8AC3E}">
        <p14:creationId xmlns:p14="http://schemas.microsoft.com/office/powerpoint/2010/main" val="1096077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0"/>
            <a:ext cx="10972800" cy="1619249"/>
          </a:xfrm>
        </p:spPr>
        <p:txBody>
          <a:bodyPr>
            <a:normAutofit/>
          </a:bodyPr>
          <a:lstStyle/>
          <a:p>
            <a:r>
              <a:rPr lang="en-US" b="1" dirty="0" smtClean="0">
                <a:solidFill>
                  <a:srgbClr val="590D25"/>
                </a:solidFill>
                <a:latin typeface="+mn-lt"/>
              </a:rPr>
              <a:t>Counseling Strategies</a:t>
            </a:r>
            <a:endParaRPr lang="en-US" dirty="0">
              <a:latin typeface="+mn-lt"/>
            </a:endParaRPr>
          </a:p>
        </p:txBody>
      </p:sp>
      <p:sp>
        <p:nvSpPr>
          <p:cNvPr id="3" name="Subtitle 2"/>
          <p:cNvSpPr>
            <a:spLocks noGrp="1"/>
          </p:cNvSpPr>
          <p:nvPr>
            <p:ph type="subTitle" idx="1"/>
          </p:nvPr>
        </p:nvSpPr>
        <p:spPr>
          <a:xfrm>
            <a:off x="2447925" y="5172075"/>
            <a:ext cx="7305675" cy="1009650"/>
          </a:xfrm>
        </p:spPr>
        <p:txBody>
          <a:bodyPr>
            <a:normAutofit fontScale="70000" lnSpcReduction="20000"/>
          </a:bodyPr>
          <a:lstStyle/>
          <a:p>
            <a:r>
              <a:rPr lang="en-US" sz="5200" b="1" dirty="0">
                <a:solidFill>
                  <a:srgbClr val="660033"/>
                </a:solidFill>
              </a:rPr>
              <a:t>Tri-Service Hearing Technician </a:t>
            </a:r>
            <a:endParaRPr lang="en-US" sz="5200" b="1" dirty="0" smtClean="0">
              <a:solidFill>
                <a:srgbClr val="660033"/>
              </a:solidFill>
            </a:endParaRPr>
          </a:p>
          <a:p>
            <a:r>
              <a:rPr lang="en-US" sz="5200" b="1" dirty="0" smtClean="0">
                <a:solidFill>
                  <a:srgbClr val="660033"/>
                </a:solidFill>
              </a:rPr>
              <a:t>4.2 </a:t>
            </a:r>
            <a:r>
              <a:rPr lang="en-US" sz="5200" b="1" dirty="0">
                <a:solidFill>
                  <a:srgbClr val="660033"/>
                </a:solidFill>
              </a:rPr>
              <a:t>Certification Course</a:t>
            </a:r>
            <a:endParaRPr lang="en-US" sz="5200" dirty="0">
              <a:solidFill>
                <a:srgbClr val="660033"/>
              </a:solidFill>
            </a:endParaRPr>
          </a:p>
          <a:p>
            <a:endParaRPr lang="en-US" dirty="0"/>
          </a:p>
        </p:txBody>
      </p:sp>
      <p:pic>
        <p:nvPicPr>
          <p:cNvPr id="6" name="Picture 5"/>
          <p:cNvPicPr>
            <a:picLocks noChangeAspect="1"/>
          </p:cNvPicPr>
          <p:nvPr/>
        </p:nvPicPr>
        <p:blipFill rotWithShape="1">
          <a:blip r:embed="rId2"/>
          <a:srcRect l="500" r="1"/>
          <a:stretch/>
        </p:blipFill>
        <p:spPr>
          <a:xfrm>
            <a:off x="36576" y="2717590"/>
            <a:ext cx="12126468" cy="1433334"/>
          </a:xfrm>
          <a:prstGeom prst="rect">
            <a:avLst/>
          </a:prstGeom>
        </p:spPr>
      </p:pic>
      <p:pic>
        <p:nvPicPr>
          <p:cNvPr id="7" name="Picture 6"/>
          <p:cNvPicPr>
            <a:picLocks noChangeAspect="1"/>
          </p:cNvPicPr>
          <p:nvPr/>
        </p:nvPicPr>
        <p:blipFill>
          <a:blip r:embed="rId3"/>
          <a:stretch>
            <a:fillRect/>
          </a:stretch>
        </p:blipFill>
        <p:spPr>
          <a:xfrm>
            <a:off x="9184760" y="5599253"/>
            <a:ext cx="2990476" cy="1238095"/>
          </a:xfrm>
          <a:prstGeom prst="rect">
            <a:avLst/>
          </a:prstGeom>
        </p:spPr>
      </p:pic>
    </p:spTree>
    <p:extLst>
      <p:ext uri="{BB962C8B-B14F-4D97-AF65-F5344CB8AC3E}">
        <p14:creationId xmlns:p14="http://schemas.microsoft.com/office/powerpoint/2010/main" val="1161061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Audiogram</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Simplify terms for patients - avoid jargon</a:t>
            </a:r>
          </a:p>
          <a:p>
            <a:pPr marL="914400" lvl="1" indent="-457200" algn="l">
              <a:buFont typeface="Wingdings" panose="05000000000000000000" pitchFamily="2" charset="2"/>
              <a:buChar char="§"/>
            </a:pPr>
            <a:r>
              <a:rPr lang="en-US" altLang="en-US" sz="2400" b="1" dirty="0"/>
              <a:t>Use pitch in place of </a:t>
            </a:r>
            <a:r>
              <a:rPr lang="en-US" altLang="en-US" sz="2400" b="1" dirty="0" smtClean="0"/>
              <a:t>frequency</a:t>
            </a:r>
          </a:p>
          <a:p>
            <a:pPr marL="914400" lvl="1" indent="-457200" algn="l">
              <a:buFont typeface="Wingdings" panose="05000000000000000000" pitchFamily="2" charset="2"/>
              <a:buChar char="§"/>
            </a:pPr>
            <a:r>
              <a:rPr lang="en-US" altLang="en-US" sz="2400" b="1" dirty="0" smtClean="0"/>
              <a:t>Women/Children </a:t>
            </a:r>
            <a:r>
              <a:rPr lang="en-US" altLang="en-US" sz="2400" b="1" dirty="0"/>
              <a:t>voice - high </a:t>
            </a:r>
            <a:r>
              <a:rPr lang="en-US" altLang="en-US" sz="2400" b="1" dirty="0" smtClean="0"/>
              <a:t>frequency</a:t>
            </a:r>
          </a:p>
          <a:p>
            <a:pPr marL="914400" lvl="1" indent="-457200" algn="l">
              <a:buFont typeface="Wingdings" panose="05000000000000000000" pitchFamily="2" charset="2"/>
              <a:buChar char="§"/>
            </a:pPr>
            <a:r>
              <a:rPr lang="en-US" altLang="en-US" sz="2400" b="1" dirty="0" smtClean="0"/>
              <a:t>Men </a:t>
            </a:r>
            <a:r>
              <a:rPr lang="en-US" altLang="en-US" sz="2400" b="1" dirty="0"/>
              <a:t>voice - low frequency</a:t>
            </a:r>
          </a:p>
          <a:p>
            <a:pPr marL="914400" lvl="1" indent="-457200" algn="l">
              <a:buFont typeface="Wingdings" panose="05000000000000000000" pitchFamily="2" charset="2"/>
              <a:buChar char="§"/>
            </a:pPr>
            <a:r>
              <a:rPr lang="en-US" altLang="en-US" sz="2400" b="1" dirty="0"/>
              <a:t>Use loudness in place of intensity</a:t>
            </a:r>
          </a:p>
          <a:p>
            <a:pPr marL="457200" indent="-457200" algn="l">
              <a:buFont typeface="Wingdings" panose="05000000000000000000" pitchFamily="2" charset="2"/>
              <a:buChar char="§"/>
            </a:pPr>
            <a:r>
              <a:rPr lang="en-US" altLang="en-US" sz="2800" b="1" dirty="0"/>
              <a:t>Describe test results, rather than thresholds</a:t>
            </a:r>
          </a:p>
          <a:p>
            <a:pPr marL="914400" lvl="1" indent="-457200" algn="l">
              <a:buFont typeface="Wingdings" panose="05000000000000000000" pitchFamily="2" charset="2"/>
              <a:buChar char="§"/>
            </a:pPr>
            <a:r>
              <a:rPr lang="en-US" altLang="en-US" sz="2400" b="1" dirty="0"/>
              <a:t>Explain frequencies (i.e., pitches) in terms of piano keys</a:t>
            </a:r>
          </a:p>
          <a:p>
            <a:pPr marL="914400" lvl="1" indent="-457200" algn="l">
              <a:buFont typeface="Wingdings" panose="05000000000000000000" pitchFamily="2" charset="2"/>
              <a:buChar char="§"/>
            </a:pPr>
            <a:r>
              <a:rPr lang="en-US" altLang="en-US" sz="2400" b="1" dirty="0"/>
              <a:t>Compare thresholds (i.e., test results) the lower the number, the better you can </a:t>
            </a:r>
            <a:r>
              <a:rPr lang="en-US" altLang="en-US" sz="2400" b="1" dirty="0" smtClean="0"/>
              <a:t>hear</a:t>
            </a:r>
            <a:endParaRPr lang="en-US" altLang="en-US" sz="2400" b="1"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6658" y="4881010"/>
            <a:ext cx="1642858" cy="18180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132041" y="1602477"/>
            <a:ext cx="3246330" cy="182111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151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Strategy</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Have visual aids to help explain results</a:t>
            </a:r>
          </a:p>
          <a:p>
            <a:pPr marL="457200" indent="-457200" algn="l">
              <a:buFont typeface="Wingdings" panose="05000000000000000000" pitchFamily="2" charset="2"/>
              <a:buChar char="§"/>
            </a:pPr>
            <a:r>
              <a:rPr lang="en-US" sz="2800" b="1" dirty="0"/>
              <a:t>Review </a:t>
            </a:r>
            <a:r>
              <a:rPr lang="en-US" altLang="en-US" sz="2800" b="1" dirty="0"/>
              <a:t>and prepare audiograms</a:t>
            </a:r>
          </a:p>
          <a:p>
            <a:pPr marL="457200" indent="-457200" algn="l">
              <a:buFont typeface="Wingdings" panose="05000000000000000000" pitchFamily="2" charset="2"/>
              <a:buChar char="§"/>
            </a:pPr>
            <a:r>
              <a:rPr lang="en-US" altLang="en-US" sz="2800" b="1" dirty="0"/>
              <a:t>Print and review test results prior to assembling patients for counseling</a:t>
            </a:r>
          </a:p>
          <a:p>
            <a:pPr marL="457200" indent="-457200" algn="l">
              <a:buFont typeface="Wingdings" panose="05000000000000000000" pitchFamily="2" charset="2"/>
              <a:buChar char="§"/>
            </a:pPr>
            <a:r>
              <a:rPr lang="en-US" altLang="en-US" sz="2800" b="1" dirty="0"/>
              <a:t>Identify individuals with problem audiograms that will require follow-up or referral</a:t>
            </a:r>
          </a:p>
          <a:p>
            <a:pPr marL="914400" lvl="1" indent="-457200" algn="l">
              <a:buFont typeface="Wingdings" panose="05000000000000000000" pitchFamily="2" charset="2"/>
              <a:buChar char="§"/>
            </a:pPr>
            <a:r>
              <a:rPr lang="en-US" altLang="en-US" sz="2400" b="1" dirty="0"/>
              <a:t>You will need to meet individually with </a:t>
            </a:r>
            <a:r>
              <a:rPr lang="en-US" altLang="en-US" sz="2400" b="1" dirty="0" smtClean="0"/>
              <a:t>them </a:t>
            </a:r>
            <a:endParaRPr lang="en-US" altLang="en-US" sz="2400" b="1" dirty="0"/>
          </a:p>
          <a:p>
            <a:pPr marL="914400" lvl="1" indent="-457200" algn="l">
              <a:buFont typeface="Wingdings" panose="05000000000000000000" pitchFamily="2" charset="2"/>
              <a:buChar char="§"/>
            </a:pPr>
            <a:r>
              <a:rPr lang="en-US" altLang="en-US" sz="2400" b="1" dirty="0"/>
              <a:t>Be careful not to “call them out” in front of peers or other patients</a:t>
            </a:r>
          </a:p>
          <a:p>
            <a:pPr marL="457200" indent="-457200" algn="l">
              <a:buFont typeface="Wingdings" panose="05000000000000000000" pitchFamily="2" charset="2"/>
              <a:buChar char="§"/>
            </a:pPr>
            <a:r>
              <a:rPr lang="en-US" altLang="en-US" sz="2800" b="1" dirty="0"/>
              <a:t>Provide verbal guidance that results are confidential, patients must view only their results</a:t>
            </a:r>
            <a:endParaRPr lang="en-US" sz="2800" b="1" dirty="0"/>
          </a:p>
        </p:txBody>
      </p:sp>
    </p:spTree>
    <p:extLst>
      <p:ext uri="{BB962C8B-B14F-4D97-AF65-F5344CB8AC3E}">
        <p14:creationId xmlns:p14="http://schemas.microsoft.com/office/powerpoint/2010/main" val="3959036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a:t>
            </a:r>
            <a:r>
              <a:rPr lang="en-US" sz="3600" b="1" dirty="0">
                <a:solidFill>
                  <a:srgbClr val="590D25"/>
                </a:solidFill>
                <a:latin typeface="+mn-lt"/>
              </a:rPr>
              <a:t>Strategy/Serial Audiogram Orientation</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Dist</a:t>
            </a:r>
            <a:r>
              <a:rPr lang="en-US" altLang="en-US" sz="2800" b="1" dirty="0"/>
              <a:t>ribute tests</a:t>
            </a:r>
          </a:p>
          <a:p>
            <a:pPr marL="914400" lvl="1" indent="-457200" algn="l">
              <a:buFont typeface="Wingdings" panose="05000000000000000000" pitchFamily="2" charset="2"/>
              <a:buChar char="§"/>
            </a:pPr>
            <a:r>
              <a:rPr lang="en-US" altLang="en-US" sz="2400" b="1" dirty="0"/>
              <a:t>Caution patients to respect others’ privacy</a:t>
            </a:r>
          </a:p>
          <a:p>
            <a:pPr marL="914400" lvl="1" indent="-457200" algn="l">
              <a:buFont typeface="Wingdings" panose="05000000000000000000" pitchFamily="2" charset="2"/>
              <a:buChar char="§"/>
            </a:pPr>
            <a:r>
              <a:rPr lang="en-US" altLang="en-US" sz="2400" b="1" dirty="0"/>
              <a:t>Protect medical information</a:t>
            </a:r>
          </a:p>
          <a:p>
            <a:pPr marL="457200" indent="-457200" algn="l">
              <a:buFont typeface="Wingdings" panose="05000000000000000000" pitchFamily="2" charset="2"/>
              <a:buChar char="§"/>
            </a:pPr>
            <a:r>
              <a:rPr lang="en-US" altLang="en-US" sz="2800" b="1" dirty="0"/>
              <a:t>Verify demographic information (visual aid)</a:t>
            </a:r>
          </a:p>
          <a:p>
            <a:pPr marL="914400" lvl="1" indent="-457200" algn="l">
              <a:buFont typeface="Wingdings" panose="05000000000000000000" pitchFamily="2" charset="2"/>
              <a:buChar char="§"/>
            </a:pPr>
            <a:r>
              <a:rPr lang="en-US" altLang="en-US" sz="2400" b="1" dirty="0"/>
              <a:t>Ask patients to review blocks 2-14 for accuracy</a:t>
            </a:r>
          </a:p>
          <a:p>
            <a:pPr marL="457200" indent="-457200" algn="l">
              <a:buFont typeface="Wingdings" panose="05000000000000000000" pitchFamily="2" charset="2"/>
              <a:buChar char="§"/>
            </a:pPr>
            <a:r>
              <a:rPr lang="en-US" altLang="en-US" sz="2800" b="1" dirty="0"/>
              <a:t>Mark top of any audiograms that requires data to be edited or </a:t>
            </a:r>
            <a:r>
              <a:rPr lang="en-US" altLang="en-US" sz="2800" b="1" dirty="0" smtClean="0"/>
              <a:t>fixed</a:t>
            </a:r>
          </a:p>
          <a:p>
            <a:pPr marL="457200" indent="-457200" algn="l">
              <a:buFont typeface="Wingdings" panose="05000000000000000000" pitchFamily="2" charset="2"/>
              <a:buChar char="§"/>
            </a:pPr>
            <a:r>
              <a:rPr lang="en-US" sz="2800" b="1" dirty="0"/>
              <a:t>Fre</a:t>
            </a:r>
            <a:r>
              <a:rPr lang="en-US" altLang="en-US" sz="2800" b="1" dirty="0"/>
              <a:t>quencies tested for left/right ears</a:t>
            </a:r>
          </a:p>
          <a:p>
            <a:pPr marL="457200" indent="-457200" algn="l">
              <a:buFont typeface="Wingdings" panose="05000000000000000000" pitchFamily="2" charset="2"/>
              <a:buChar char="§"/>
            </a:pPr>
            <a:r>
              <a:rPr lang="en-US" altLang="en-US" sz="2800" b="1" dirty="0"/>
              <a:t>Current test </a:t>
            </a:r>
            <a:r>
              <a:rPr lang="en-US" altLang="en-US" sz="2800" b="1" dirty="0" smtClean="0"/>
              <a:t>result fields</a:t>
            </a:r>
            <a:endParaRPr lang="en-US" altLang="en-US" sz="2800" b="1" dirty="0"/>
          </a:p>
        </p:txBody>
      </p:sp>
    </p:spTree>
    <p:extLst>
      <p:ext uri="{BB962C8B-B14F-4D97-AF65-F5344CB8AC3E}">
        <p14:creationId xmlns:p14="http://schemas.microsoft.com/office/powerpoint/2010/main" val="314875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Strategy/Serial Audiogram Orientation</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smtClean="0"/>
              <a:t>Intensity </a:t>
            </a:r>
            <a:r>
              <a:rPr lang="en-US" altLang="en-US" sz="2800" b="1" dirty="0"/>
              <a:t>explanation</a:t>
            </a:r>
          </a:p>
          <a:p>
            <a:pPr marL="914400" lvl="1" indent="-457200" algn="l">
              <a:buFont typeface="Wingdings" panose="05000000000000000000" pitchFamily="2" charset="2"/>
              <a:buChar char="§"/>
            </a:pPr>
            <a:r>
              <a:rPr lang="en-US" altLang="en-US" sz="2400" b="1" dirty="0"/>
              <a:t>Lower numbers = better hearing</a:t>
            </a:r>
          </a:p>
          <a:p>
            <a:pPr marL="914400" lvl="1" indent="-457200" algn="l">
              <a:buFont typeface="Wingdings" panose="05000000000000000000" pitchFamily="2" charset="2"/>
              <a:buChar char="§"/>
            </a:pPr>
            <a:r>
              <a:rPr lang="en-US" altLang="en-US" sz="2400" b="1" dirty="0"/>
              <a:t>Normal hearing parameters</a:t>
            </a:r>
          </a:p>
          <a:p>
            <a:pPr marL="457200" indent="-457200" algn="l">
              <a:buFont typeface="Wingdings" panose="05000000000000000000" pitchFamily="2" charset="2"/>
              <a:buChar char="§"/>
            </a:pPr>
            <a:r>
              <a:rPr lang="en-US" altLang="en-US" sz="2800" b="1" dirty="0"/>
              <a:t>Baseline results explanation</a:t>
            </a:r>
          </a:p>
          <a:p>
            <a:pPr marL="457200" indent="-457200" algn="l">
              <a:buFont typeface="Wingdings" panose="05000000000000000000" pitchFamily="2" charset="2"/>
              <a:buChar char="§"/>
            </a:pPr>
            <a:r>
              <a:rPr lang="en-US" altLang="en-US" sz="2800" b="1" dirty="0"/>
              <a:t>Normal test-retest differences</a:t>
            </a:r>
          </a:p>
          <a:p>
            <a:pPr marL="914400" lvl="1" indent="-457200" algn="l">
              <a:buFont typeface="Wingdings" panose="05000000000000000000" pitchFamily="2" charset="2"/>
              <a:buChar char="§"/>
            </a:pPr>
            <a:r>
              <a:rPr lang="en-US" altLang="en-US" sz="2400" b="1" dirty="0"/>
              <a:t>Definition of a significant threshold shift</a:t>
            </a:r>
          </a:p>
          <a:p>
            <a:pPr marL="914400" lvl="1" indent="-457200" algn="l">
              <a:buFont typeface="Wingdings" panose="05000000000000000000" pitchFamily="2" charset="2"/>
              <a:buChar char="§"/>
            </a:pPr>
            <a:r>
              <a:rPr lang="en-US" altLang="en-US" sz="2400" b="1" dirty="0"/>
              <a:t>Is there a change in hearing (STS)</a:t>
            </a:r>
          </a:p>
          <a:p>
            <a:pPr marL="914400" lvl="1" indent="-457200" algn="l">
              <a:buFont typeface="Wingdings" panose="05000000000000000000" pitchFamily="2" charset="2"/>
              <a:buChar char="§"/>
            </a:pPr>
            <a:r>
              <a:rPr lang="en-US" altLang="en-US" sz="2400" b="1" dirty="0"/>
              <a:t>Is there a early warning shift (EWS)</a:t>
            </a:r>
          </a:p>
          <a:p>
            <a:pPr marL="457200" indent="-457200" algn="l">
              <a:buFont typeface="Wingdings" panose="05000000000000000000" pitchFamily="2" charset="2"/>
              <a:buChar char="§"/>
            </a:pPr>
            <a:endParaRPr lang="en-US" sz="2800" dirty="0"/>
          </a:p>
        </p:txBody>
      </p:sp>
    </p:spTree>
    <p:extLst>
      <p:ext uri="{BB962C8B-B14F-4D97-AF65-F5344CB8AC3E}">
        <p14:creationId xmlns:p14="http://schemas.microsoft.com/office/powerpoint/2010/main" val="206031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Strategy</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Re</a:t>
            </a:r>
            <a:r>
              <a:rPr lang="en-US" altLang="en-US" sz="2800" b="1" dirty="0"/>
              <a:t>tain:</a:t>
            </a:r>
          </a:p>
          <a:p>
            <a:pPr marL="914400" lvl="1" indent="-457200" algn="l">
              <a:buFont typeface="Wingdings" panose="05000000000000000000" pitchFamily="2" charset="2"/>
              <a:buChar char="§"/>
            </a:pPr>
            <a:r>
              <a:rPr lang="en-US" altLang="en-US" sz="2400" b="1" dirty="0"/>
              <a:t>Those who have questions</a:t>
            </a:r>
          </a:p>
          <a:p>
            <a:pPr marL="914400" lvl="1" indent="-457200" algn="l">
              <a:buFont typeface="Wingdings" panose="05000000000000000000" pitchFamily="2" charset="2"/>
              <a:buChar char="§"/>
            </a:pPr>
            <a:r>
              <a:rPr lang="en-US" altLang="en-US" sz="2400" b="1" dirty="0"/>
              <a:t>Those requiring further evaluation (highlighted forms)</a:t>
            </a:r>
          </a:p>
          <a:p>
            <a:pPr marL="457200" indent="-457200" algn="l">
              <a:buFont typeface="Wingdings" panose="05000000000000000000" pitchFamily="2" charset="2"/>
              <a:buChar char="§"/>
            </a:pPr>
            <a:r>
              <a:rPr lang="en-US" altLang="en-US" sz="2800" b="1" dirty="0"/>
              <a:t>Individually review abnormal results with patient</a:t>
            </a:r>
          </a:p>
          <a:p>
            <a:pPr marL="914400" lvl="1" indent="-457200" algn="l">
              <a:buFont typeface="Wingdings" panose="05000000000000000000" pitchFamily="2" charset="2"/>
              <a:buChar char="§"/>
            </a:pPr>
            <a:r>
              <a:rPr lang="en-US" altLang="en-US" sz="2400" b="1" dirty="0"/>
              <a:t>Maintain privacy</a:t>
            </a:r>
          </a:p>
          <a:p>
            <a:pPr marL="914400" lvl="1" indent="-457200" algn="l">
              <a:buFont typeface="Wingdings" panose="05000000000000000000" pitchFamily="2" charset="2"/>
              <a:buChar char="§"/>
            </a:pPr>
            <a:r>
              <a:rPr lang="en-US" altLang="en-US" sz="2400" b="1" dirty="0"/>
              <a:t>Provide instructions for follow-up procedures</a:t>
            </a:r>
          </a:p>
          <a:p>
            <a:pPr marL="914400" lvl="1" indent="-457200" algn="l">
              <a:buFont typeface="Wingdings" panose="05000000000000000000" pitchFamily="2" charset="2"/>
              <a:buChar char="§"/>
            </a:pPr>
            <a:r>
              <a:rPr lang="en-US" altLang="en-US" sz="2400" b="1" dirty="0"/>
              <a:t>Obtain patient signature for test results (as applicable)</a:t>
            </a:r>
          </a:p>
          <a:p>
            <a:pPr marL="457200" indent="-457200" algn="l">
              <a:buFont typeface="Wingdings" panose="05000000000000000000" pitchFamily="2" charset="2"/>
              <a:buChar char="§"/>
            </a:pPr>
            <a:r>
              <a:rPr lang="en-US" altLang="en-US" sz="2800" b="1" dirty="0"/>
              <a:t>Provide referral information (as applicable</a:t>
            </a:r>
            <a:r>
              <a:rPr lang="en-US" altLang="en-US" sz="2800" b="1" dirty="0" smtClean="0"/>
              <a:t>)</a:t>
            </a:r>
            <a:endParaRPr lang="en-US" sz="2800" b="1" dirty="0"/>
          </a:p>
        </p:txBody>
      </p:sp>
    </p:spTree>
    <p:extLst>
      <p:ext uri="{BB962C8B-B14F-4D97-AF65-F5344CB8AC3E}">
        <p14:creationId xmlns:p14="http://schemas.microsoft.com/office/powerpoint/2010/main" val="3033779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Retest and/or Referrals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en-US" sz="2800" b="1" dirty="0" smtClean="0"/>
              <a:t>Problem Audiograms </a:t>
            </a:r>
            <a:r>
              <a:rPr lang="en-US" sz="2800" b="1" dirty="0"/>
              <a:t>(DD 2215/2216 or </a:t>
            </a:r>
            <a:r>
              <a:rPr lang="en-US" sz="2800" b="1" dirty="0" smtClean="0"/>
              <a:t>NHC)</a:t>
            </a:r>
            <a:endParaRPr lang="en-US" sz="2800" b="1" dirty="0"/>
          </a:p>
          <a:p>
            <a:pPr marL="457200" indent="-457200" algn="l">
              <a:buFont typeface="Wingdings" panose="05000000000000000000" pitchFamily="2" charset="2"/>
              <a:buChar char="§"/>
            </a:pPr>
            <a:r>
              <a:rPr lang="en-US" altLang="en-US" sz="2800" b="1" dirty="0" smtClean="0"/>
              <a:t>Follow </a:t>
            </a:r>
            <a:r>
              <a:rPr lang="en-US" altLang="en-US" sz="2800" b="1" dirty="0"/>
              <a:t>Professional Supervisor guidance on referrals to audiologist or physician for further </a:t>
            </a:r>
            <a:r>
              <a:rPr lang="en-US" altLang="en-US" sz="2800" b="1" dirty="0" smtClean="0"/>
              <a:t>evaluation</a:t>
            </a:r>
          </a:p>
          <a:p>
            <a:pPr marL="457200" indent="-457200" algn="l">
              <a:buFont typeface="Wingdings" panose="05000000000000000000" pitchFamily="2" charset="2"/>
              <a:buChar char="§"/>
            </a:pPr>
            <a:r>
              <a:rPr lang="en-US" altLang="en-US" sz="2800" b="1" dirty="0" smtClean="0"/>
              <a:t>Instruct </a:t>
            </a:r>
            <a:r>
              <a:rPr lang="en-US" altLang="en-US" sz="2800" b="1" dirty="0"/>
              <a:t>patient to be 14 hours </a:t>
            </a:r>
            <a:r>
              <a:rPr lang="en-US" altLang="en-US" sz="2800" b="1" dirty="0" smtClean="0"/>
              <a:t>hazardous noise-free </a:t>
            </a:r>
            <a:r>
              <a:rPr lang="en-US" altLang="en-US" sz="2800" b="1" dirty="0"/>
              <a:t>prior to any </a:t>
            </a:r>
            <a:r>
              <a:rPr lang="en-US" altLang="en-US" sz="2800" b="1" dirty="0" smtClean="0"/>
              <a:t>Follow-up or diagnostic testing</a:t>
            </a:r>
            <a:endParaRPr lang="en-US" altLang="en-US" sz="2800" b="1" dirty="0"/>
          </a:p>
          <a:p>
            <a:pPr marL="457200" indent="-457200" algn="l">
              <a:buFont typeface="Wingdings" panose="05000000000000000000" pitchFamily="2" charset="2"/>
              <a:buChar char="§"/>
            </a:pPr>
            <a:r>
              <a:rPr lang="en-US" sz="2800" b="1" dirty="0" smtClean="0"/>
              <a:t>Ensure </a:t>
            </a:r>
            <a:r>
              <a:rPr lang="en-US" sz="2800" b="1" dirty="0"/>
              <a:t>patient understands where to report </a:t>
            </a:r>
            <a:r>
              <a:rPr lang="en-US" sz="2800" b="1" dirty="0" smtClean="0"/>
              <a:t>to: audiologist</a:t>
            </a:r>
            <a:r>
              <a:rPr lang="en-US" sz="2800" b="1" dirty="0"/>
              <a:t>, hearing technician </a:t>
            </a:r>
            <a:r>
              <a:rPr lang="en-US" sz="2800" b="1" dirty="0" smtClean="0"/>
              <a:t>and/or </a:t>
            </a:r>
            <a:r>
              <a:rPr lang="en-US" sz="2800" b="1" dirty="0"/>
              <a:t>medical </a:t>
            </a:r>
            <a:r>
              <a:rPr lang="en-US" sz="2800" b="1" dirty="0" smtClean="0"/>
              <a:t>physician</a:t>
            </a:r>
            <a:endParaRPr lang="en-US" sz="2800" b="1" dirty="0"/>
          </a:p>
          <a:p>
            <a:pPr lvl="1" algn="l">
              <a:spcBef>
                <a:spcPts val="600"/>
              </a:spcBef>
            </a:pPr>
            <a:endParaRPr lang="en-US" altLang="en-US" sz="2800" b="1" dirty="0" smtClean="0"/>
          </a:p>
        </p:txBody>
      </p:sp>
    </p:spTree>
    <p:extLst>
      <p:ext uri="{BB962C8B-B14F-4D97-AF65-F5344CB8AC3E}">
        <p14:creationId xmlns:p14="http://schemas.microsoft.com/office/powerpoint/2010/main" val="1752820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Retest and/or Referrals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DD 2216 positive STS</a:t>
            </a:r>
          </a:p>
          <a:p>
            <a:pPr marL="914400" lvl="1" indent="-457200" algn="l">
              <a:spcBef>
                <a:spcPts val="600"/>
              </a:spcBef>
              <a:buFont typeface="Wingdings" panose="05000000000000000000" pitchFamily="2" charset="2"/>
              <a:buChar char="§"/>
            </a:pPr>
            <a:r>
              <a:rPr lang="en-US" altLang="en-US" sz="2400" b="1" dirty="0"/>
              <a:t>Follow Professional Supervisor guidance on retesting and referrals for additional evaluation</a:t>
            </a:r>
          </a:p>
          <a:p>
            <a:pPr marL="914400" lvl="1" indent="-457200" algn="l">
              <a:spcBef>
                <a:spcPts val="600"/>
              </a:spcBef>
              <a:buFont typeface="Wingdings" panose="05000000000000000000" pitchFamily="2" charset="2"/>
              <a:buChar char="§"/>
            </a:pPr>
            <a:r>
              <a:rPr lang="en-US" altLang="en-US" sz="2400" b="1" dirty="0"/>
              <a:t>Potential conductive issues, i.e. cerumen impaction, should be addressed and resolved prior to retest</a:t>
            </a:r>
          </a:p>
          <a:p>
            <a:pPr marL="914400" lvl="1" indent="-457200" algn="l">
              <a:spcBef>
                <a:spcPts val="600"/>
              </a:spcBef>
              <a:buFont typeface="Wingdings" panose="05000000000000000000" pitchFamily="2" charset="2"/>
              <a:buChar char="§"/>
            </a:pPr>
            <a:r>
              <a:rPr lang="en-US" altLang="en-US" sz="2400" b="1" dirty="0"/>
              <a:t>Complete follow-up testing as soon as possible</a:t>
            </a:r>
          </a:p>
          <a:p>
            <a:pPr marL="914400" lvl="1" indent="-457200" algn="l">
              <a:spcBef>
                <a:spcPts val="600"/>
              </a:spcBef>
              <a:buFont typeface="Wingdings" panose="05000000000000000000" pitchFamily="2" charset="2"/>
              <a:buChar char="§"/>
            </a:pPr>
            <a:r>
              <a:rPr lang="en-US" altLang="en-US" sz="2400" b="1" dirty="0"/>
              <a:t>All positive STS follow-up tests require the patient to be at least 14 hours </a:t>
            </a:r>
            <a:r>
              <a:rPr lang="en-US" altLang="en-US" sz="2400" b="1" dirty="0" smtClean="0"/>
              <a:t>hazardous noise-free</a:t>
            </a:r>
            <a:endParaRPr lang="en-US" altLang="en-US" sz="2400" b="1" dirty="0"/>
          </a:p>
          <a:p>
            <a:pPr marL="457200" indent="-457200" algn="l">
              <a:buFont typeface="Wingdings" panose="05000000000000000000" pitchFamily="2" charset="2"/>
              <a:buChar char="§"/>
            </a:pPr>
            <a:r>
              <a:rPr lang="en-US" altLang="en-US" sz="2800" b="1" dirty="0"/>
              <a:t>DD 2216 negative STS</a:t>
            </a:r>
          </a:p>
          <a:p>
            <a:pPr marL="914400" lvl="1" indent="-457200" algn="l">
              <a:buFont typeface="Wingdings" panose="05000000000000000000" pitchFamily="2" charset="2"/>
              <a:buChar char="§"/>
            </a:pPr>
            <a:r>
              <a:rPr lang="en-US" altLang="en-US" sz="2400" b="1" dirty="0"/>
              <a:t>Review audiometric history</a:t>
            </a:r>
          </a:p>
          <a:p>
            <a:pPr marL="914400" lvl="1" indent="-457200" algn="l">
              <a:buFont typeface="Wingdings" panose="05000000000000000000" pitchFamily="2" charset="2"/>
              <a:buChar char="§"/>
            </a:pPr>
            <a:r>
              <a:rPr lang="en-US" altLang="en-US" sz="2400" b="1" dirty="0" smtClean="0"/>
              <a:t>Immediately retest if </a:t>
            </a:r>
            <a:r>
              <a:rPr lang="en-US" altLang="en-US" sz="2400" b="1" dirty="0"/>
              <a:t>needed</a:t>
            </a:r>
          </a:p>
          <a:p>
            <a:pPr marL="914400" lvl="1" indent="-457200" algn="l">
              <a:spcBef>
                <a:spcPts val="600"/>
              </a:spcBef>
              <a:buFont typeface="Wingdings" panose="05000000000000000000" pitchFamily="2" charset="2"/>
              <a:buChar char="§"/>
            </a:pPr>
            <a:endParaRPr lang="en-US" altLang="en-US" sz="2800" b="1" dirty="0" smtClean="0"/>
          </a:p>
        </p:txBody>
      </p:sp>
    </p:spTree>
    <p:extLst>
      <p:ext uri="{BB962C8B-B14F-4D97-AF65-F5344CB8AC3E}">
        <p14:creationId xmlns:p14="http://schemas.microsoft.com/office/powerpoint/2010/main" val="3844355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Demonstration</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G</a:t>
            </a:r>
            <a:r>
              <a:rPr lang="en-US" altLang="en-US" sz="2800" b="1" dirty="0"/>
              <a:t>roup counseling 8 patients</a:t>
            </a:r>
          </a:p>
          <a:p>
            <a:pPr marL="914400" lvl="1" indent="-457200" algn="l">
              <a:buFont typeface="Wingdings" panose="05000000000000000000" pitchFamily="2" charset="2"/>
              <a:buChar char="§"/>
            </a:pPr>
            <a:r>
              <a:rPr lang="en-US" altLang="en-US" sz="2400" b="1" dirty="0"/>
              <a:t>6 patients do not have an STS or audiometric changes</a:t>
            </a:r>
          </a:p>
          <a:p>
            <a:pPr marL="914400" lvl="1" indent="-457200" algn="l">
              <a:buFont typeface="Wingdings" panose="05000000000000000000" pitchFamily="2" charset="2"/>
              <a:buChar char="§"/>
            </a:pPr>
            <a:r>
              <a:rPr lang="en-US" altLang="en-US" sz="2400" b="1" dirty="0"/>
              <a:t>1 patient has a negative STS</a:t>
            </a:r>
          </a:p>
          <a:p>
            <a:pPr marL="914400" lvl="1" indent="-457200" algn="l">
              <a:buFont typeface="Wingdings" panose="05000000000000000000" pitchFamily="2" charset="2"/>
              <a:buChar char="§"/>
            </a:pPr>
            <a:r>
              <a:rPr lang="en-US" altLang="en-US" sz="2400" b="1" dirty="0"/>
              <a:t>1 patient has a positive STS</a:t>
            </a:r>
          </a:p>
          <a:p>
            <a:pPr marL="457200" indent="-457200" algn="l">
              <a:buFont typeface="Wingdings" panose="05000000000000000000" pitchFamily="2" charset="2"/>
              <a:buChar char="§"/>
            </a:pPr>
            <a:r>
              <a:rPr lang="en-US" altLang="en-US" sz="2800" b="1" dirty="0"/>
              <a:t>Conduct an efficient and effective group counseling session</a:t>
            </a:r>
          </a:p>
          <a:p>
            <a:pPr marL="914400" lvl="1" indent="-457200" algn="l">
              <a:buFont typeface="Wingdings" panose="05000000000000000000" pitchFamily="2" charset="2"/>
              <a:buChar char="§"/>
            </a:pPr>
            <a:r>
              <a:rPr lang="en-US" altLang="en-US" sz="2400" b="1" dirty="0"/>
              <a:t>All patients have a basic understanding of test results</a:t>
            </a:r>
          </a:p>
          <a:p>
            <a:pPr marL="914400" lvl="1" indent="-457200" algn="l">
              <a:buFont typeface="Wingdings" panose="05000000000000000000" pitchFamily="2" charset="2"/>
              <a:buChar char="§"/>
            </a:pPr>
            <a:r>
              <a:rPr lang="en-US" altLang="en-US" sz="2400" b="1" dirty="0"/>
              <a:t>HIPAA is maintained</a:t>
            </a:r>
          </a:p>
          <a:p>
            <a:pPr marL="914400" lvl="1" indent="-457200" algn="l">
              <a:buFont typeface="Wingdings" panose="05000000000000000000" pitchFamily="2" charset="2"/>
              <a:buChar char="§"/>
            </a:pPr>
            <a:r>
              <a:rPr lang="en-US" altLang="en-US" sz="2400" b="1" dirty="0"/>
              <a:t>Patients with STS receive correct follow-up testing and/or additional guidance</a:t>
            </a:r>
            <a:endParaRPr lang="en-US" sz="2400" b="1" dirty="0"/>
          </a:p>
        </p:txBody>
      </p:sp>
    </p:spTree>
    <p:extLst>
      <p:ext uri="{BB962C8B-B14F-4D97-AF65-F5344CB8AC3E}">
        <p14:creationId xmlns:p14="http://schemas.microsoft.com/office/powerpoint/2010/main" val="4006757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 y="697985"/>
            <a:ext cx="12084285" cy="598714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 Group Counseling Demonstration</a:t>
            </a:r>
            <a:br>
              <a:rPr lang="en-US" sz="3600" b="1" dirty="0" smtClean="0">
                <a:solidFill>
                  <a:srgbClr val="590D25"/>
                </a:solidFill>
                <a:latin typeface="+mn-lt"/>
              </a:rPr>
            </a:br>
            <a:endParaRPr lang="en-US" sz="3600" dirty="0">
              <a:latin typeface="+mn-lt"/>
            </a:endParaRPr>
          </a:p>
        </p:txBody>
      </p:sp>
    </p:spTree>
    <p:extLst>
      <p:ext uri="{BB962C8B-B14F-4D97-AF65-F5344CB8AC3E}">
        <p14:creationId xmlns:p14="http://schemas.microsoft.com/office/powerpoint/2010/main" val="928732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Demonstration</a:t>
            </a:r>
            <a:endParaRPr lang="en-US" sz="3600" dirty="0">
              <a:latin typeface="+mn-lt"/>
            </a:endParaRPr>
          </a:p>
        </p:txBody>
      </p:sp>
      <p:pic>
        <p:nvPicPr>
          <p:cNvPr id="1026" name="Picture 2" descr="C:\Users\THEODO~1.MAS\AppData\Local\Temp\SNAGHTMLf2b941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1460" y="1140254"/>
            <a:ext cx="8539143" cy="844381"/>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
        <p:nvSpPr>
          <p:cNvPr id="9" name="Content Placeholder 1"/>
          <p:cNvSpPr txBox="1">
            <a:spLocks/>
          </p:cNvSpPr>
          <p:nvPr/>
        </p:nvSpPr>
        <p:spPr>
          <a:xfrm>
            <a:off x="304798" y="4831772"/>
            <a:ext cx="11582401" cy="20262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defTabSz="931774">
              <a:buFont typeface="Wingdings" panose="05000000000000000000" pitchFamily="2" charset="2"/>
              <a:buChar char="§"/>
              <a:defRPr/>
            </a:pPr>
            <a:r>
              <a:rPr lang="en-US" sz="2800" b="1" dirty="0" smtClean="0"/>
              <a:t>[SSN = 990990001] </a:t>
            </a:r>
            <a:r>
              <a:rPr lang="en-US" altLang="en-US" sz="2800" b="1" dirty="0"/>
              <a:t>Is there a change in hearing (ear specific</a:t>
            </a:r>
            <a:r>
              <a:rPr lang="en-US" altLang="en-US" sz="2800" b="1" dirty="0" smtClean="0"/>
              <a:t>)? (page 94)</a:t>
            </a:r>
            <a:endParaRPr lang="en-US" altLang="en-US" sz="2800" b="1" dirty="0"/>
          </a:p>
          <a:p>
            <a:pPr marL="457200" indent="-457200" algn="l" defTabSz="931774">
              <a:buFont typeface="Wingdings" panose="05000000000000000000" pitchFamily="2" charset="2"/>
              <a:buChar char="§"/>
              <a:defRPr/>
            </a:pPr>
            <a:r>
              <a:rPr lang="en-US" altLang="en-US" sz="2800" b="1" dirty="0"/>
              <a:t>Are thresholds within the range of normal (ear specific)?</a:t>
            </a:r>
          </a:p>
          <a:p>
            <a:pPr marL="457200" indent="-457200" algn="l">
              <a:buFont typeface="Wingdings" panose="05000000000000000000" pitchFamily="2" charset="2"/>
              <a:buChar char="§"/>
            </a:pPr>
            <a:r>
              <a:rPr lang="en-US" altLang="en-US" sz="2800" b="1" dirty="0" smtClean="0"/>
              <a:t>Where </a:t>
            </a:r>
            <a:r>
              <a:rPr lang="en-US" altLang="en-US" sz="2800" b="1" dirty="0"/>
              <a:t>does the patient need to </a:t>
            </a:r>
            <a:r>
              <a:rPr lang="en-US" altLang="en-US" sz="2800" b="1" dirty="0" smtClean="0"/>
              <a:t>go?</a:t>
            </a:r>
          </a:p>
          <a:p>
            <a:pPr marL="457200" indent="-457200" algn="l">
              <a:buFont typeface="Wingdings" panose="05000000000000000000" pitchFamily="2" charset="2"/>
              <a:buChar char="§"/>
            </a:pPr>
            <a:r>
              <a:rPr lang="en-US" altLang="en-US" sz="2800" b="1" dirty="0" smtClean="0"/>
              <a:t>Additional Comments?</a:t>
            </a:r>
            <a:endParaRPr lang="en-US" sz="2800" b="1" dirty="0" smtClean="0"/>
          </a:p>
        </p:txBody>
      </p:sp>
      <p:pic>
        <p:nvPicPr>
          <p:cNvPr id="10" name="Picture 9"/>
          <p:cNvPicPr>
            <a:picLocks noChangeAspect="1"/>
          </p:cNvPicPr>
          <p:nvPr/>
        </p:nvPicPr>
        <p:blipFill rotWithShape="1">
          <a:blip r:embed="rId4"/>
          <a:srcRect t="43537" b="6306"/>
          <a:stretch/>
        </p:blipFill>
        <p:spPr>
          <a:xfrm>
            <a:off x="978025" y="2036062"/>
            <a:ext cx="10253333" cy="2768667"/>
          </a:xfrm>
          <a:prstGeom prst="rect">
            <a:avLst/>
          </a:prstGeom>
          <a:ln w="9525">
            <a:solidFill>
              <a:schemeClr val="tx1"/>
            </a:solidFill>
          </a:ln>
        </p:spPr>
      </p:pic>
    </p:spTree>
    <p:extLst>
      <p:ext uri="{BB962C8B-B14F-4D97-AF65-F5344CB8AC3E}">
        <p14:creationId xmlns:p14="http://schemas.microsoft.com/office/powerpoint/2010/main" val="4187500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Counseling Strategies</a:t>
            </a:r>
            <a:br>
              <a:rPr lang="en-US" sz="3600" b="1" dirty="0" smtClean="0">
                <a:solidFill>
                  <a:srgbClr val="590D25"/>
                </a:solidFill>
                <a:latin typeface="+mn-lt"/>
              </a:rPr>
            </a:br>
            <a:r>
              <a:rPr lang="en-US" sz="3600" b="1" dirty="0" smtClean="0">
                <a:solidFill>
                  <a:srgbClr val="590D25"/>
                </a:solidFill>
                <a:latin typeface="+mn-lt"/>
              </a:rPr>
              <a:t>Learning Objectives</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3.1.1	Describe the importance of counseling</a:t>
            </a:r>
          </a:p>
          <a:p>
            <a:pPr algn="l"/>
            <a:r>
              <a:rPr lang="en-US" sz="2800" b="1" dirty="0"/>
              <a:t>3.1.2	Counsel a patient on their audiogram using common terms</a:t>
            </a:r>
          </a:p>
          <a:p>
            <a:pPr algn="l"/>
            <a:r>
              <a:rPr lang="en-US" sz="2800" b="1" dirty="0"/>
              <a:t>3.1.3	Describe the required follow-up steps for an initial </a:t>
            </a:r>
            <a:r>
              <a:rPr lang="en-US" sz="2800" b="1" dirty="0" smtClean="0"/>
              <a:t>STS identification 	and/or </a:t>
            </a:r>
            <a:r>
              <a:rPr lang="en-US" sz="2800" b="1" dirty="0"/>
              <a:t>referrals</a:t>
            </a:r>
          </a:p>
          <a:p>
            <a:pPr algn="l"/>
            <a:r>
              <a:rPr lang="en-US" sz="2800" b="1" dirty="0"/>
              <a:t>3.1.4	Outline techniques that will allow for group explanation of test </a:t>
            </a:r>
            <a:r>
              <a:rPr lang="en-US" sz="2800" b="1" dirty="0" smtClean="0"/>
              <a:t>results 	that </a:t>
            </a:r>
            <a:r>
              <a:rPr lang="en-US" sz="2800" b="1" dirty="0"/>
              <a:t>will not violate HIPAA requirements</a:t>
            </a:r>
          </a:p>
          <a:p>
            <a:pPr algn="l"/>
            <a:r>
              <a:rPr lang="en-US" sz="2800" b="1" dirty="0"/>
              <a:t>3.1.5	Demonstration</a:t>
            </a:r>
          </a:p>
        </p:txBody>
      </p:sp>
    </p:spTree>
    <p:extLst>
      <p:ext uri="{BB962C8B-B14F-4D97-AF65-F5344CB8AC3E}">
        <p14:creationId xmlns:p14="http://schemas.microsoft.com/office/powerpoint/2010/main" val="3980790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Demonstration</a:t>
            </a:r>
            <a:endParaRPr lang="en-US" sz="3600" dirty="0">
              <a:latin typeface="+mn-lt"/>
            </a:endParaRPr>
          </a:p>
        </p:txBody>
      </p:sp>
      <p:pic>
        <p:nvPicPr>
          <p:cNvPr id="7" name="Picture 6"/>
          <p:cNvPicPr>
            <a:picLocks noChangeAspect="1"/>
          </p:cNvPicPr>
          <p:nvPr/>
        </p:nvPicPr>
        <p:blipFill>
          <a:blip r:embed="rId3"/>
          <a:stretch>
            <a:fillRect/>
          </a:stretch>
        </p:blipFill>
        <p:spPr>
          <a:xfrm>
            <a:off x="1761733" y="1151973"/>
            <a:ext cx="8644762" cy="1477620"/>
          </a:xfrm>
          <a:prstGeom prst="rect">
            <a:avLst/>
          </a:prstGeom>
          <a:ln w="9525">
            <a:solidFill>
              <a:schemeClr val="tx1"/>
            </a:solidFill>
          </a:ln>
        </p:spPr>
      </p:pic>
      <p:sp>
        <p:nvSpPr>
          <p:cNvPr id="9" name="Content Placeholder 1"/>
          <p:cNvSpPr txBox="1">
            <a:spLocks/>
          </p:cNvSpPr>
          <p:nvPr/>
        </p:nvSpPr>
        <p:spPr>
          <a:xfrm>
            <a:off x="304798" y="5071872"/>
            <a:ext cx="11582401" cy="178612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smtClean="0"/>
              <a:t>[SSN = 990990001] </a:t>
            </a:r>
            <a:r>
              <a:rPr lang="en-US" altLang="en-US" sz="2800" b="1" dirty="0" smtClean="0"/>
              <a:t>Are </a:t>
            </a:r>
            <a:r>
              <a:rPr lang="en-US" altLang="en-US" sz="2800" b="1" dirty="0"/>
              <a:t>thresholds within the range of </a:t>
            </a:r>
            <a:r>
              <a:rPr lang="en-US" altLang="en-US" sz="2800" b="1" dirty="0" smtClean="0"/>
              <a:t>normal (ear specific</a:t>
            </a:r>
            <a:r>
              <a:rPr lang="en-US" altLang="en-US" sz="2800" b="1" dirty="0"/>
              <a:t>)? (page 94</a:t>
            </a:r>
            <a:r>
              <a:rPr lang="en-US" altLang="en-US" sz="2800" b="1" dirty="0" smtClean="0"/>
              <a:t>)</a:t>
            </a:r>
          </a:p>
          <a:p>
            <a:pPr marL="457200" indent="-457200" algn="l">
              <a:buFont typeface="Wingdings" panose="05000000000000000000" pitchFamily="2" charset="2"/>
              <a:buChar char="§"/>
            </a:pPr>
            <a:r>
              <a:rPr lang="en-US" altLang="en-US" sz="2800" b="1" dirty="0" smtClean="0"/>
              <a:t>Where </a:t>
            </a:r>
            <a:r>
              <a:rPr lang="en-US" altLang="en-US" sz="2800" b="1" dirty="0"/>
              <a:t>does the patient need to </a:t>
            </a:r>
            <a:r>
              <a:rPr lang="en-US" altLang="en-US" sz="2800" b="1" dirty="0" smtClean="0"/>
              <a:t>go? </a:t>
            </a:r>
          </a:p>
          <a:p>
            <a:pPr marL="457200" indent="-457200" algn="l">
              <a:buFont typeface="Wingdings" panose="05000000000000000000" pitchFamily="2" charset="2"/>
              <a:buChar char="§"/>
            </a:pPr>
            <a:r>
              <a:rPr lang="en-US" altLang="en-US" sz="2800" b="1" dirty="0" smtClean="0"/>
              <a:t>Additional Comments?</a:t>
            </a:r>
            <a:endParaRPr lang="en-US" sz="2800" b="1" dirty="0" smtClean="0"/>
          </a:p>
        </p:txBody>
      </p:sp>
      <p:pic>
        <p:nvPicPr>
          <p:cNvPr id="10" name="Picture 9"/>
          <p:cNvPicPr>
            <a:picLocks noChangeAspect="1"/>
          </p:cNvPicPr>
          <p:nvPr/>
        </p:nvPicPr>
        <p:blipFill>
          <a:blip r:embed="rId4"/>
          <a:stretch>
            <a:fillRect/>
          </a:stretch>
        </p:blipFill>
        <p:spPr>
          <a:xfrm>
            <a:off x="997531" y="2683675"/>
            <a:ext cx="10213333" cy="2360000"/>
          </a:xfrm>
          <a:prstGeom prst="rect">
            <a:avLst/>
          </a:prstGeom>
          <a:ln w="9525">
            <a:solidFill>
              <a:schemeClr val="tx1"/>
            </a:solidFill>
          </a:ln>
        </p:spPr>
      </p:pic>
    </p:spTree>
    <p:extLst>
      <p:ext uri="{BB962C8B-B14F-4D97-AF65-F5344CB8AC3E}">
        <p14:creationId xmlns:p14="http://schemas.microsoft.com/office/powerpoint/2010/main" val="1692219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Demonstration</a:t>
            </a:r>
            <a:endParaRPr lang="en-US" sz="3600" dirty="0">
              <a:latin typeface="+mn-lt"/>
            </a:endParaRPr>
          </a:p>
        </p:txBody>
      </p:sp>
      <p:sp>
        <p:nvSpPr>
          <p:cNvPr id="9" name="Content Placeholder 1"/>
          <p:cNvSpPr txBox="1">
            <a:spLocks/>
          </p:cNvSpPr>
          <p:nvPr/>
        </p:nvSpPr>
        <p:spPr>
          <a:xfrm>
            <a:off x="304798" y="4669536"/>
            <a:ext cx="11582401" cy="206044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defTabSz="931774">
              <a:buFont typeface="Wingdings" panose="05000000000000000000" pitchFamily="2" charset="2"/>
              <a:buChar char="§"/>
              <a:defRPr/>
            </a:pPr>
            <a:r>
              <a:rPr lang="en-US" sz="2800" b="1" dirty="0" smtClean="0"/>
              <a:t>[SSN = 990990021] </a:t>
            </a:r>
            <a:r>
              <a:rPr lang="en-US" altLang="en-US" sz="2800" b="1" dirty="0"/>
              <a:t>Is there a change in hearing (ear specific)? (page </a:t>
            </a:r>
            <a:r>
              <a:rPr lang="en-US" altLang="en-US" sz="2800" b="1" dirty="0" smtClean="0"/>
              <a:t>95)</a:t>
            </a:r>
            <a:endParaRPr lang="en-US" altLang="en-US" sz="2800" b="1" dirty="0"/>
          </a:p>
          <a:p>
            <a:pPr marL="457200" indent="-457200" algn="l" defTabSz="931774">
              <a:buFont typeface="Wingdings" panose="05000000000000000000" pitchFamily="2" charset="2"/>
              <a:buChar char="§"/>
              <a:defRPr/>
            </a:pPr>
            <a:r>
              <a:rPr lang="en-US" altLang="en-US" sz="2800" b="1" dirty="0"/>
              <a:t>Are thresholds within the range of normal (ear specific)?</a:t>
            </a:r>
          </a:p>
          <a:p>
            <a:pPr marL="457200" indent="-457200" algn="l">
              <a:buFont typeface="Wingdings" panose="05000000000000000000" pitchFamily="2" charset="2"/>
              <a:buChar char="§"/>
            </a:pPr>
            <a:r>
              <a:rPr lang="en-US" altLang="en-US" sz="2800" b="1" dirty="0" smtClean="0"/>
              <a:t>Where </a:t>
            </a:r>
            <a:r>
              <a:rPr lang="en-US" altLang="en-US" sz="2800" b="1" dirty="0"/>
              <a:t>does the patient need to go</a:t>
            </a:r>
            <a:r>
              <a:rPr lang="en-US" altLang="en-US" sz="2800" b="1" dirty="0" smtClean="0"/>
              <a:t>? </a:t>
            </a:r>
          </a:p>
          <a:p>
            <a:pPr marL="457200" indent="-457200" algn="l">
              <a:buFont typeface="Wingdings" panose="05000000000000000000" pitchFamily="2" charset="2"/>
              <a:buChar char="§"/>
            </a:pPr>
            <a:r>
              <a:rPr lang="en-US" altLang="en-US" sz="2800" b="1" dirty="0" smtClean="0"/>
              <a:t>Additional Comments?</a:t>
            </a:r>
            <a:endParaRPr lang="en-US" sz="2800" b="1" dirty="0" smtClean="0"/>
          </a:p>
        </p:txBody>
      </p:sp>
      <p:pic>
        <p:nvPicPr>
          <p:cNvPr id="4" name="Picture 3"/>
          <p:cNvPicPr>
            <a:picLocks noChangeAspect="1"/>
          </p:cNvPicPr>
          <p:nvPr/>
        </p:nvPicPr>
        <p:blipFill>
          <a:blip r:embed="rId3"/>
          <a:stretch>
            <a:fillRect/>
          </a:stretch>
        </p:blipFill>
        <p:spPr>
          <a:xfrm>
            <a:off x="56655" y="1159888"/>
            <a:ext cx="12084285" cy="3504287"/>
          </a:xfrm>
          <a:prstGeom prst="rect">
            <a:avLst/>
          </a:prstGeom>
          <a:ln w="9525">
            <a:solidFill>
              <a:schemeClr val="tx1"/>
            </a:solidFill>
          </a:ln>
        </p:spPr>
      </p:pic>
    </p:spTree>
    <p:extLst>
      <p:ext uri="{BB962C8B-B14F-4D97-AF65-F5344CB8AC3E}">
        <p14:creationId xmlns:p14="http://schemas.microsoft.com/office/powerpoint/2010/main" val="2677713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Group Counseling Overview</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Have patients review personal data for errors</a:t>
            </a:r>
          </a:p>
          <a:p>
            <a:pPr marL="457200" indent="-457200" algn="l">
              <a:buFont typeface="Wingdings" panose="05000000000000000000" pitchFamily="2" charset="2"/>
              <a:buChar char="§"/>
            </a:pPr>
            <a:r>
              <a:rPr lang="en-US" sz="2800" b="1" dirty="0"/>
              <a:t>Release those with no issues</a:t>
            </a:r>
          </a:p>
          <a:p>
            <a:pPr marL="914400" lvl="1" indent="-457200" algn="l">
              <a:buFont typeface="Wingdings" panose="05000000000000000000" pitchFamily="2" charset="2"/>
              <a:buChar char="§"/>
            </a:pPr>
            <a:r>
              <a:rPr lang="en-US" sz="2400" b="1" dirty="0"/>
              <a:t>Return for testing in 1 year</a:t>
            </a:r>
          </a:p>
          <a:p>
            <a:pPr marL="914400" lvl="1" indent="-457200" algn="l">
              <a:buFont typeface="Wingdings" panose="05000000000000000000" pitchFamily="2" charset="2"/>
              <a:buChar char="§"/>
            </a:pPr>
            <a:r>
              <a:rPr lang="en-US" sz="2400" b="1" dirty="0"/>
              <a:t>Fit, counsel, continue wearing HPDs in hazardous noise</a:t>
            </a:r>
          </a:p>
          <a:p>
            <a:pPr marL="457200" indent="-457200" algn="l">
              <a:buFont typeface="Wingdings" panose="05000000000000000000" pitchFamily="2" charset="2"/>
              <a:buChar char="§"/>
            </a:pPr>
            <a:r>
              <a:rPr lang="en-US" sz="2800" b="1" dirty="0"/>
              <a:t>Re</a:t>
            </a:r>
            <a:r>
              <a:rPr lang="en-US" altLang="en-US" sz="2800" b="1" dirty="0"/>
              <a:t>tain those requiring further testing/evaluation or have questions</a:t>
            </a:r>
          </a:p>
          <a:p>
            <a:pPr marL="914400" lvl="1" indent="-457200" algn="l">
              <a:buFont typeface="Wingdings" panose="05000000000000000000" pitchFamily="2" charset="2"/>
              <a:buChar char="§"/>
            </a:pPr>
            <a:r>
              <a:rPr lang="en-US" altLang="en-US" sz="2400" b="1" dirty="0"/>
              <a:t>Individually review abnormal results with patient</a:t>
            </a:r>
          </a:p>
          <a:p>
            <a:pPr marL="914400" lvl="1" indent="-457200" algn="l">
              <a:buFont typeface="Wingdings" panose="05000000000000000000" pitchFamily="2" charset="2"/>
              <a:buChar char="§"/>
            </a:pPr>
            <a:r>
              <a:rPr lang="en-US" altLang="en-US" sz="2400" b="1" dirty="0"/>
              <a:t>Retest those requiring further technician audio testing</a:t>
            </a:r>
          </a:p>
          <a:p>
            <a:pPr marL="914400" lvl="1" indent="-457200" algn="l">
              <a:buFont typeface="Wingdings" panose="05000000000000000000" pitchFamily="2" charset="2"/>
              <a:buChar char="§"/>
            </a:pPr>
            <a:r>
              <a:rPr lang="en-US" altLang="en-US" sz="2400" b="1" dirty="0"/>
              <a:t>Maintain privacy; provide instructions for follow-up procedures/obtain patient signature (as applicable)</a:t>
            </a:r>
            <a:endParaRPr lang="en-US" sz="2400" b="1" dirty="0"/>
          </a:p>
        </p:txBody>
      </p:sp>
    </p:spTree>
    <p:extLst>
      <p:ext uri="{BB962C8B-B14F-4D97-AF65-F5344CB8AC3E}">
        <p14:creationId xmlns:p14="http://schemas.microsoft.com/office/powerpoint/2010/main" val="1174861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280416" y="5577840"/>
            <a:ext cx="11643359" cy="124358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smtClean="0"/>
              <a:t>Page 96; Confirm demographic fields 2 thru 14; </a:t>
            </a:r>
            <a:r>
              <a:rPr lang="en-US" altLang="en-US" sz="2800" b="1" dirty="0" smtClean="0"/>
              <a:t>Is </a:t>
            </a:r>
            <a:r>
              <a:rPr lang="en-US" altLang="en-US" sz="2800" b="1" dirty="0"/>
              <a:t>there a change in </a:t>
            </a:r>
            <a:r>
              <a:rPr lang="en-US" altLang="en-US" sz="2800" b="1" dirty="0" smtClean="0"/>
              <a:t>hearing (ear specific)? Are </a:t>
            </a:r>
            <a:r>
              <a:rPr lang="en-US" altLang="en-US" sz="2800" b="1" dirty="0"/>
              <a:t>thresholds within the range of </a:t>
            </a:r>
            <a:r>
              <a:rPr lang="en-US" altLang="en-US" sz="2800" b="1" dirty="0" smtClean="0"/>
              <a:t>normal (ear specific)? Where </a:t>
            </a:r>
            <a:r>
              <a:rPr lang="en-US" altLang="en-US" sz="2800" b="1" dirty="0"/>
              <a:t>does the patient need to go</a:t>
            </a:r>
            <a:r>
              <a:rPr lang="en-US" altLang="en-US" sz="2800" b="1" dirty="0" smtClean="0"/>
              <a:t>? Additional Comments?</a:t>
            </a:r>
            <a:endParaRPr lang="en-US" sz="2800" b="1" dirty="0" smtClean="0"/>
          </a:p>
        </p:txBody>
      </p:sp>
      <p:pic>
        <p:nvPicPr>
          <p:cNvPr id="2" name="Picture 1"/>
          <p:cNvPicPr>
            <a:picLocks noChangeAspect="1"/>
          </p:cNvPicPr>
          <p:nvPr/>
        </p:nvPicPr>
        <p:blipFill>
          <a:blip r:embed="rId3"/>
          <a:stretch>
            <a:fillRect/>
          </a:stretch>
        </p:blipFill>
        <p:spPr>
          <a:xfrm>
            <a:off x="60960" y="31644"/>
            <a:ext cx="12084285" cy="5578571"/>
          </a:xfrm>
          <a:prstGeom prst="rect">
            <a:avLst/>
          </a:prstGeom>
          <a:ln w="9525">
            <a:solidFill>
              <a:schemeClr val="tx1"/>
            </a:solidFill>
          </a:ln>
        </p:spPr>
      </p:pic>
    </p:spTree>
    <p:extLst>
      <p:ext uri="{BB962C8B-B14F-4D97-AF65-F5344CB8AC3E}">
        <p14:creationId xmlns:p14="http://schemas.microsoft.com/office/powerpoint/2010/main" val="1010537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280416" y="5577840"/>
            <a:ext cx="11643359" cy="124358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Page 96; Confirm demographic fields 2 thru 14; </a:t>
            </a:r>
            <a:r>
              <a:rPr lang="en-US" altLang="en-US" sz="2800" b="1" dirty="0"/>
              <a:t>Is there a change in hearing (ear specific)? Are thresholds within the range of normal (ear specific)? Where does the patient need to go</a:t>
            </a:r>
            <a:r>
              <a:rPr lang="en-US" altLang="en-US" sz="2800" b="1" dirty="0" smtClean="0"/>
              <a:t>? Additional Comments?</a:t>
            </a:r>
            <a:endParaRPr lang="en-US" sz="2800" b="1" dirty="0" smtClean="0"/>
          </a:p>
        </p:txBody>
      </p:sp>
      <p:pic>
        <p:nvPicPr>
          <p:cNvPr id="3" name="Picture 2"/>
          <p:cNvPicPr>
            <a:picLocks noChangeAspect="1"/>
          </p:cNvPicPr>
          <p:nvPr/>
        </p:nvPicPr>
        <p:blipFill>
          <a:blip r:embed="rId3"/>
          <a:stretch>
            <a:fillRect/>
          </a:stretch>
        </p:blipFill>
        <p:spPr>
          <a:xfrm>
            <a:off x="59952" y="24384"/>
            <a:ext cx="12084285" cy="5578571"/>
          </a:xfrm>
          <a:prstGeom prst="rect">
            <a:avLst/>
          </a:prstGeom>
          <a:ln w="9525">
            <a:solidFill>
              <a:schemeClr val="tx1"/>
            </a:solidFill>
          </a:ln>
        </p:spPr>
      </p:pic>
    </p:spTree>
    <p:extLst>
      <p:ext uri="{BB962C8B-B14F-4D97-AF65-F5344CB8AC3E}">
        <p14:creationId xmlns:p14="http://schemas.microsoft.com/office/powerpoint/2010/main" val="13613912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280416" y="5657088"/>
            <a:ext cx="11643359" cy="112776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a:t>Page </a:t>
            </a:r>
            <a:r>
              <a:rPr lang="en-US" sz="2800" b="1" dirty="0" smtClean="0"/>
              <a:t>97; </a:t>
            </a:r>
            <a:r>
              <a:rPr lang="en-US" sz="2800" b="1" dirty="0"/>
              <a:t>Confirm demographic fields 2 thru 14; </a:t>
            </a:r>
            <a:r>
              <a:rPr lang="en-US" altLang="en-US" sz="2800" b="1" dirty="0"/>
              <a:t>Is there a change in hearing (ear specific)? Are thresholds within the range of normal (ear specific)? Where does the patient need to go</a:t>
            </a:r>
            <a:r>
              <a:rPr lang="en-US" altLang="en-US" sz="2800" b="1" dirty="0" smtClean="0"/>
              <a:t>? Additional Comments?</a:t>
            </a:r>
            <a:endParaRPr lang="en-US" sz="2800" b="1" dirty="0" smtClean="0"/>
          </a:p>
        </p:txBody>
      </p:sp>
      <p:pic>
        <p:nvPicPr>
          <p:cNvPr id="3" name="Picture 2"/>
          <p:cNvPicPr>
            <a:picLocks noChangeAspect="1"/>
          </p:cNvPicPr>
          <p:nvPr/>
        </p:nvPicPr>
        <p:blipFill>
          <a:blip r:embed="rId3"/>
          <a:stretch>
            <a:fillRect/>
          </a:stretch>
        </p:blipFill>
        <p:spPr>
          <a:xfrm>
            <a:off x="56655" y="24384"/>
            <a:ext cx="12084285" cy="5562858"/>
          </a:xfrm>
          <a:prstGeom prst="rect">
            <a:avLst/>
          </a:prstGeom>
          <a:ln w="9525">
            <a:solidFill>
              <a:schemeClr val="tx1"/>
            </a:solidFill>
          </a:ln>
        </p:spPr>
      </p:pic>
    </p:spTree>
    <p:extLst>
      <p:ext uri="{BB962C8B-B14F-4D97-AF65-F5344CB8AC3E}">
        <p14:creationId xmlns:p14="http://schemas.microsoft.com/office/powerpoint/2010/main" val="4131957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Tips</a:t>
            </a:r>
            <a:endParaRPr lang="en-US" sz="3600" dirty="0">
              <a:latin typeface="+mn-lt"/>
            </a:endParaRPr>
          </a:p>
        </p:txBody>
      </p:sp>
      <p:sp>
        <p:nvSpPr>
          <p:cNvPr id="6" name="Content Placeholder 1"/>
          <p:cNvSpPr txBox="1">
            <a:spLocks/>
          </p:cNvSpPr>
          <p:nvPr/>
        </p:nvSpPr>
        <p:spPr>
          <a:xfrm>
            <a:off x="304798" y="1235202"/>
            <a:ext cx="11582401" cy="53728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I</a:t>
            </a:r>
            <a:r>
              <a:rPr lang="en-US" altLang="en-US" sz="2800" b="1" dirty="0"/>
              <a:t>f validity of test results is in question and reinstructing patient is not successful, refer patient to Professional Supervisor</a:t>
            </a:r>
          </a:p>
          <a:p>
            <a:pPr marL="457200" indent="-457200" algn="l">
              <a:buFont typeface="Wingdings" panose="05000000000000000000" pitchFamily="2" charset="2"/>
              <a:buChar char="§"/>
            </a:pPr>
            <a:r>
              <a:rPr lang="en-US" altLang="en-US" sz="2800" b="1" dirty="0"/>
              <a:t>Ensure patient privacy</a:t>
            </a:r>
          </a:p>
          <a:p>
            <a:pPr marL="457200" indent="-457200" algn="l">
              <a:buFont typeface="Wingdings" panose="05000000000000000000" pitchFamily="2" charset="2"/>
              <a:buChar char="§"/>
            </a:pPr>
            <a:r>
              <a:rPr lang="en-US" altLang="en-US" sz="2800" b="1" dirty="0"/>
              <a:t>Fit and counsel patients on the use of hearing protection whether or not hearing has changed</a:t>
            </a:r>
          </a:p>
          <a:p>
            <a:pPr marL="457200" indent="-457200" algn="l">
              <a:buFont typeface="Wingdings" panose="05000000000000000000" pitchFamily="2" charset="2"/>
              <a:buChar char="§"/>
            </a:pPr>
            <a:r>
              <a:rPr lang="en-US" altLang="en-US" sz="2800" b="1" dirty="0"/>
              <a:t>Counseling session equals patient education</a:t>
            </a:r>
          </a:p>
          <a:p>
            <a:pPr marL="457200" indent="-457200" algn="l">
              <a:buFont typeface="Wingdings" panose="05000000000000000000" pitchFamily="2" charset="2"/>
              <a:buChar char="§"/>
            </a:pPr>
            <a:r>
              <a:rPr lang="en-US" altLang="en-US" sz="2800" b="1" dirty="0"/>
              <a:t>Do not diagnose hearing loss</a:t>
            </a:r>
          </a:p>
          <a:p>
            <a:pPr marL="914400" lvl="1" indent="-457200" algn="l">
              <a:buFont typeface="Wingdings" panose="05000000000000000000" pitchFamily="2" charset="2"/>
              <a:buChar char="§"/>
            </a:pPr>
            <a:r>
              <a:rPr lang="en-US" altLang="en-US" sz="2400" b="1" dirty="0"/>
              <a:t>Pure tone air conduction is not a diagnostic hearing evaluation</a:t>
            </a:r>
          </a:p>
          <a:p>
            <a:pPr marL="914400" lvl="1" indent="-457200" algn="l">
              <a:buFont typeface="Wingdings" panose="05000000000000000000" pitchFamily="2" charset="2"/>
              <a:buChar char="§"/>
            </a:pPr>
            <a:r>
              <a:rPr lang="en-US" altLang="en-US" sz="2400" b="1" dirty="0"/>
              <a:t>Test cannot identify the type of hearing loss or the possible presence of a medical pathology</a:t>
            </a:r>
          </a:p>
          <a:p>
            <a:pPr marL="457200" indent="-457200" algn="l">
              <a:buFont typeface="Wingdings" panose="05000000000000000000" pitchFamily="2" charset="2"/>
              <a:buChar char="§"/>
            </a:pPr>
            <a:r>
              <a:rPr lang="en-US" altLang="en-US" sz="2800" b="1" dirty="0"/>
              <a:t>Results of the diagnostic hearing evaluation will determine type of hearing loss and whether a referral to a medical doctor is necessary</a:t>
            </a:r>
            <a:endParaRPr lang="en-US" sz="2800" b="1" dirty="0"/>
          </a:p>
        </p:txBody>
      </p:sp>
    </p:spTree>
    <p:extLst>
      <p:ext uri="{BB962C8B-B14F-4D97-AF65-F5344CB8AC3E}">
        <p14:creationId xmlns:p14="http://schemas.microsoft.com/office/powerpoint/2010/main" val="3776921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Summary</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4.2.0.0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47394"/>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Counseling</a:t>
            </a:r>
          </a:p>
          <a:p>
            <a:pPr marL="457200" indent="-457200" algn="l">
              <a:buFont typeface="Wingdings" panose="05000000000000000000" pitchFamily="2" charset="2"/>
              <a:buChar char="§"/>
            </a:pPr>
            <a:r>
              <a:rPr lang="en-US" sz="2800" b="1" dirty="0"/>
              <a:t>Audiogram forms/fields</a:t>
            </a:r>
            <a:endParaRPr lang="en-US" altLang="en-US" sz="2800" b="1" dirty="0"/>
          </a:p>
          <a:p>
            <a:pPr marL="457200" indent="-457200" algn="l">
              <a:buFont typeface="Wingdings" panose="05000000000000000000" pitchFamily="2" charset="2"/>
              <a:buChar char="§"/>
            </a:pPr>
            <a:r>
              <a:rPr lang="en-US" altLang="en-US" sz="2800" b="1" dirty="0"/>
              <a:t>Counsel a patient on their audiogram</a:t>
            </a:r>
          </a:p>
          <a:p>
            <a:pPr marL="457200" indent="-457200" algn="l">
              <a:buFont typeface="Wingdings" panose="05000000000000000000" pitchFamily="2" charset="2"/>
              <a:buChar char="§"/>
            </a:pPr>
            <a:r>
              <a:rPr lang="en-US" altLang="en-US" sz="2800" b="1" dirty="0"/>
              <a:t>Describe the required follow-up steps for a STS and/or referrals</a:t>
            </a:r>
          </a:p>
          <a:p>
            <a:pPr marL="457200" indent="-457200" algn="l">
              <a:buFont typeface="Wingdings" panose="05000000000000000000" pitchFamily="2" charset="2"/>
              <a:buChar char="§"/>
            </a:pPr>
            <a:r>
              <a:rPr lang="en-US" altLang="en-US" sz="2800" b="1" dirty="0"/>
              <a:t>Group explanation of test results</a:t>
            </a:r>
          </a:p>
          <a:p>
            <a:pPr marL="457200" indent="-457200" algn="l">
              <a:buFont typeface="Wingdings" panose="05000000000000000000" pitchFamily="2" charset="2"/>
              <a:buChar char="§"/>
            </a:pPr>
            <a:r>
              <a:rPr lang="en-US" altLang="en-US" sz="2800" b="1" dirty="0"/>
              <a:t>Demonstration and role-play</a:t>
            </a:r>
            <a:endParaRPr lang="en-US" sz="2800" b="1" dirty="0"/>
          </a:p>
        </p:txBody>
      </p:sp>
    </p:spTree>
    <p:extLst>
      <p:ext uri="{BB962C8B-B14F-4D97-AF65-F5344CB8AC3E}">
        <p14:creationId xmlns:p14="http://schemas.microsoft.com/office/powerpoint/2010/main" val="28251665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0"/>
            <a:ext cx="10972800" cy="1619249"/>
          </a:xfrm>
        </p:spPr>
        <p:txBody>
          <a:bodyPr>
            <a:normAutofit/>
          </a:bodyPr>
          <a:lstStyle/>
          <a:p>
            <a:r>
              <a:rPr lang="en-US" b="1" dirty="0">
                <a:solidFill>
                  <a:srgbClr val="590D25"/>
                </a:solidFill>
                <a:latin typeface="+mn-lt"/>
              </a:rPr>
              <a:t>Counseling Strategies</a:t>
            </a:r>
            <a:endParaRPr lang="en-US" dirty="0">
              <a:latin typeface="+mn-lt"/>
            </a:endParaRPr>
          </a:p>
        </p:txBody>
      </p:sp>
      <p:sp>
        <p:nvSpPr>
          <p:cNvPr id="3" name="Subtitle 2"/>
          <p:cNvSpPr>
            <a:spLocks noGrp="1"/>
          </p:cNvSpPr>
          <p:nvPr>
            <p:ph type="subTitle" idx="1"/>
          </p:nvPr>
        </p:nvSpPr>
        <p:spPr>
          <a:xfrm>
            <a:off x="2447925" y="5172075"/>
            <a:ext cx="7305675" cy="1009650"/>
          </a:xfrm>
        </p:spPr>
        <p:txBody>
          <a:bodyPr>
            <a:normAutofit fontScale="70000" lnSpcReduction="20000"/>
          </a:bodyPr>
          <a:lstStyle/>
          <a:p>
            <a:r>
              <a:rPr lang="en-US" sz="5200" b="1" dirty="0">
                <a:solidFill>
                  <a:srgbClr val="660033"/>
                </a:solidFill>
              </a:rPr>
              <a:t>Tri-Service Hearing Technician </a:t>
            </a:r>
            <a:endParaRPr lang="en-US" sz="5200" b="1" dirty="0" smtClean="0">
              <a:solidFill>
                <a:srgbClr val="660033"/>
              </a:solidFill>
            </a:endParaRPr>
          </a:p>
          <a:p>
            <a:r>
              <a:rPr lang="en-US" sz="5200" b="1" dirty="0" smtClean="0">
                <a:solidFill>
                  <a:srgbClr val="660033"/>
                </a:solidFill>
              </a:rPr>
              <a:t>4.2 </a:t>
            </a:r>
            <a:r>
              <a:rPr lang="en-US" sz="5200" b="1" dirty="0">
                <a:solidFill>
                  <a:srgbClr val="660033"/>
                </a:solidFill>
              </a:rPr>
              <a:t>Certification Course</a:t>
            </a:r>
            <a:endParaRPr lang="en-US" sz="5200" dirty="0">
              <a:solidFill>
                <a:srgbClr val="660033"/>
              </a:solidFill>
            </a:endParaRPr>
          </a:p>
          <a:p>
            <a:endParaRPr lang="en-US" dirty="0"/>
          </a:p>
        </p:txBody>
      </p:sp>
      <p:pic>
        <p:nvPicPr>
          <p:cNvPr id="6" name="Picture 5"/>
          <p:cNvPicPr>
            <a:picLocks noChangeAspect="1"/>
          </p:cNvPicPr>
          <p:nvPr/>
        </p:nvPicPr>
        <p:blipFill rotWithShape="1">
          <a:blip r:embed="rId2"/>
          <a:srcRect l="500" r="1"/>
          <a:stretch/>
        </p:blipFill>
        <p:spPr>
          <a:xfrm>
            <a:off x="36576" y="2717590"/>
            <a:ext cx="12126468" cy="1433334"/>
          </a:xfrm>
          <a:prstGeom prst="rect">
            <a:avLst/>
          </a:prstGeom>
        </p:spPr>
      </p:pic>
      <p:pic>
        <p:nvPicPr>
          <p:cNvPr id="7" name="Picture 6"/>
          <p:cNvPicPr>
            <a:picLocks noChangeAspect="1"/>
          </p:cNvPicPr>
          <p:nvPr/>
        </p:nvPicPr>
        <p:blipFill>
          <a:blip r:embed="rId3"/>
          <a:stretch>
            <a:fillRect/>
          </a:stretch>
        </p:blipFill>
        <p:spPr>
          <a:xfrm>
            <a:off x="9184760" y="5599253"/>
            <a:ext cx="2990476" cy="1238095"/>
          </a:xfrm>
          <a:prstGeom prst="rect">
            <a:avLst/>
          </a:prstGeom>
        </p:spPr>
      </p:pic>
      <p:sp>
        <p:nvSpPr>
          <p:cNvPr id="9" name="Rectangle 2"/>
          <p:cNvSpPr txBox="1">
            <a:spLocks noChangeArrowheads="1"/>
          </p:cNvSpPr>
          <p:nvPr/>
        </p:nvSpPr>
        <p:spPr bwMode="auto">
          <a:xfrm>
            <a:off x="4206240" y="1465616"/>
            <a:ext cx="3791712" cy="1217086"/>
          </a:xfrm>
          <a:prstGeom prst="rect">
            <a:avLst/>
          </a:prstGeom>
          <a:noFill/>
          <a:ln w="9525" algn="ctr">
            <a:noFill/>
            <a:miter lim="800000"/>
            <a:headEnd/>
            <a:tailEnd/>
          </a:ln>
          <a:effectLst/>
        </p:spPr>
        <p:txBody>
          <a:bodyPr vert="horz" lIns="91416" tIns="45708" rIns="91416" bIns="45708" rtlCol="0" anchor="ctr">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i="1" dirty="0" smtClean="0">
                <a:solidFill>
                  <a:srgbClr val="C00000"/>
                </a:solidFill>
                <a:effectLst>
                  <a:outerShdw blurRad="38100" dist="38100" dir="2700000" algn="tl">
                    <a:srgbClr val="000000">
                      <a:alpha val="43137"/>
                    </a:srgbClr>
                  </a:outerShdw>
                </a:effectLst>
                <a:latin typeface="+mn-lt"/>
              </a:rPr>
              <a:t>? Questions ?</a:t>
            </a:r>
            <a:endParaRPr lang="en-US" sz="5400" b="1" i="1" dirty="0">
              <a:solidFill>
                <a:srgbClr val="C00000"/>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895272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smtClean="0">
                <a:solidFill>
                  <a:srgbClr val="590D25"/>
                </a:solidFill>
                <a:latin typeface="+mn-lt"/>
              </a:rPr>
              <a:t>Counseling </a:t>
            </a:r>
            <a:r>
              <a:rPr lang="en-US" sz="3600" b="1" dirty="0">
                <a:solidFill>
                  <a:srgbClr val="590D25"/>
                </a:solidFill>
                <a:latin typeface="+mn-lt"/>
              </a:rPr>
              <a:t>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Health Insurance Portability/Accountability Act (HIPAA)</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Impacts all patient care</a:t>
            </a:r>
          </a:p>
          <a:p>
            <a:pPr marL="457200" indent="-457200" algn="l">
              <a:buFont typeface="Wingdings" panose="05000000000000000000" pitchFamily="2" charset="2"/>
              <a:buChar char="§"/>
            </a:pPr>
            <a:r>
              <a:rPr lang="en-US" altLang="en-US" sz="2800" b="1" dirty="0"/>
              <a:t>Protects individual’s rights to privacy and confidentiality</a:t>
            </a:r>
          </a:p>
          <a:p>
            <a:pPr marL="457200" indent="-457200" algn="l">
              <a:buFont typeface="Wingdings" panose="05000000000000000000" pitchFamily="2" charset="2"/>
              <a:buChar char="§"/>
            </a:pPr>
            <a:r>
              <a:rPr lang="en-US" altLang="en-US" sz="2800" b="1" dirty="0"/>
              <a:t>Assures the security of electronic transfer of personal information</a:t>
            </a:r>
          </a:p>
          <a:p>
            <a:pPr marL="457200" indent="-457200" algn="l">
              <a:buFont typeface="Wingdings" panose="05000000000000000000" pitchFamily="2" charset="2"/>
              <a:buChar char="§"/>
            </a:pPr>
            <a:r>
              <a:rPr lang="en-US" altLang="en-US" sz="2800" b="1" dirty="0"/>
              <a:t>Applies in hearing conservation</a:t>
            </a:r>
          </a:p>
          <a:p>
            <a:pPr marL="914400" lvl="1" indent="-457200" algn="l">
              <a:buFont typeface="Wingdings" panose="05000000000000000000" pitchFamily="2" charset="2"/>
              <a:buChar char="§"/>
            </a:pPr>
            <a:r>
              <a:rPr lang="en-US" altLang="en-US" sz="2400" b="1" dirty="0"/>
              <a:t>Employers, i.e. DoD, who paid for the exam and are conducting the exam to be compliant with Federal regulations may have access to the record without consent of the employee</a:t>
            </a:r>
          </a:p>
          <a:p>
            <a:pPr marL="914400" lvl="1" indent="-457200" algn="l">
              <a:buFont typeface="Wingdings" panose="05000000000000000000" pitchFamily="2" charset="2"/>
              <a:buChar char="§"/>
            </a:pPr>
            <a:r>
              <a:rPr lang="en-US" altLang="en-US" sz="2400" b="1" dirty="0"/>
              <a:t>Information reported must be limited to information that is required by the </a:t>
            </a:r>
            <a:r>
              <a:rPr lang="en-US" altLang="en-US" sz="2400" b="1" dirty="0" smtClean="0"/>
              <a:t>agency</a:t>
            </a:r>
          </a:p>
          <a:p>
            <a:pPr marL="914400" lvl="1" indent="-457200" algn="l">
              <a:buFont typeface="Wingdings" panose="05000000000000000000" pitchFamily="2" charset="2"/>
              <a:buChar char="§"/>
            </a:pPr>
            <a:r>
              <a:rPr lang="en-US" altLang="en-US" sz="2400" b="1" dirty="0" smtClean="0"/>
              <a:t>Successful completion of HIPAA electronic training prior to any audio testing</a:t>
            </a:r>
            <a:endParaRPr lang="en-US" altLang="en-US" sz="2400" b="1" dirty="0"/>
          </a:p>
        </p:txBody>
      </p:sp>
    </p:spTree>
    <p:extLst>
      <p:ext uri="{BB962C8B-B14F-4D97-AF65-F5344CB8AC3E}">
        <p14:creationId xmlns:p14="http://schemas.microsoft.com/office/powerpoint/2010/main" val="2989397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Health Insurance Portability/Accountability Act (HIPAA)</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Develop group counseling strategies that conform to HIPAA</a:t>
            </a:r>
          </a:p>
          <a:p>
            <a:pPr marL="914400" lvl="1" indent="-457200" algn="l">
              <a:buFont typeface="Wingdings" panose="05000000000000000000" pitchFamily="2" charset="2"/>
              <a:buChar char="§"/>
            </a:pPr>
            <a:r>
              <a:rPr lang="en-US" sz="2400" b="1" dirty="0"/>
              <a:t>Coun</a:t>
            </a:r>
            <a:r>
              <a:rPr lang="en-US" altLang="en-US" sz="2400" b="1" dirty="0"/>
              <a:t>seling sessions in a multi-test station clinic</a:t>
            </a:r>
          </a:p>
          <a:p>
            <a:pPr marL="914400" lvl="1" indent="-457200" algn="l">
              <a:buFont typeface="Wingdings" panose="05000000000000000000" pitchFamily="2" charset="2"/>
              <a:buChar char="§"/>
            </a:pPr>
            <a:r>
              <a:rPr lang="en-US" altLang="en-US" sz="2400" b="1" dirty="0"/>
              <a:t>High volume clinics necessitate explanation of test results in groups</a:t>
            </a:r>
          </a:p>
          <a:p>
            <a:pPr marL="914400" lvl="1" indent="-457200" algn="l">
              <a:buFont typeface="Wingdings" panose="05000000000000000000" pitchFamily="2" charset="2"/>
              <a:buChar char="§"/>
            </a:pPr>
            <a:r>
              <a:rPr lang="en-US" altLang="en-US" sz="2400" b="1" dirty="0"/>
              <a:t>Group counseling sessions create a potential for HIPAA violations</a:t>
            </a:r>
          </a:p>
          <a:p>
            <a:pPr marL="457200" indent="-457200" algn="l">
              <a:buFont typeface="Wingdings" panose="05000000000000000000" pitchFamily="2" charset="2"/>
              <a:buChar char="§"/>
            </a:pPr>
            <a:r>
              <a:rPr lang="en-US" altLang="en-US" sz="2800" b="1" dirty="0" smtClean="0"/>
              <a:t>Consults/Referrals</a:t>
            </a:r>
            <a:endParaRPr lang="en-US" altLang="en-US" sz="2800" b="1" dirty="0"/>
          </a:p>
          <a:p>
            <a:pPr marL="457200" indent="-457200" algn="l">
              <a:buFont typeface="Wingdings" panose="05000000000000000000" pitchFamily="2" charset="2"/>
              <a:buChar char="§"/>
            </a:pPr>
            <a:r>
              <a:rPr lang="en-US" altLang="en-US" sz="2800" b="1" dirty="0"/>
              <a:t>STS notifications to patient’s chain of command</a:t>
            </a:r>
            <a:endParaRPr lang="en-US" sz="2800" b="1"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5408" y="3059951"/>
            <a:ext cx="2828953" cy="343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5770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Wingdings" panose="05000000000000000000" pitchFamily="2" charset="2"/>
              <a:buChar char="§"/>
            </a:pPr>
            <a:r>
              <a:rPr lang="en-US" sz="2800" b="1" dirty="0" smtClean="0"/>
              <a:t>Counseling </a:t>
            </a:r>
            <a:r>
              <a:rPr lang="en-US" sz="2800" b="1" dirty="0"/>
              <a:t>and education</a:t>
            </a:r>
            <a:r>
              <a:rPr lang="en-US" altLang="en-US" sz="2800" b="1" dirty="0"/>
              <a:t> is one of the most effective ways to get noise exposed personnel into becoming more involved in their role as a member of the HCP team</a:t>
            </a:r>
          </a:p>
          <a:p>
            <a:pPr marL="342900" indent="-342900" algn="l">
              <a:buFont typeface="Wingdings" panose="05000000000000000000" pitchFamily="2" charset="2"/>
              <a:buChar char="§"/>
            </a:pPr>
            <a:r>
              <a:rPr lang="en-US" altLang="en-US" sz="2800" b="1" dirty="0"/>
              <a:t>Give patient their audiogram</a:t>
            </a:r>
          </a:p>
          <a:p>
            <a:pPr marL="800100" lvl="1" indent="-342900" algn="l">
              <a:buFont typeface="Wingdings" panose="05000000000000000000" pitchFamily="2" charset="2"/>
              <a:buChar char="§"/>
            </a:pPr>
            <a:r>
              <a:rPr lang="en-US" altLang="en-US" sz="2800" b="1" dirty="0"/>
              <a:t>I</a:t>
            </a:r>
            <a:r>
              <a:rPr lang="en-US" altLang="en-US" sz="2400" b="1" dirty="0"/>
              <a:t>s there a change in hearing? </a:t>
            </a:r>
            <a:r>
              <a:rPr lang="en-US" altLang="en-US" sz="2400" b="1" dirty="0" smtClean="0"/>
              <a:t>Yes/No Positive/Negative</a:t>
            </a:r>
            <a:endParaRPr lang="en-US" altLang="en-US" sz="2400" b="1" dirty="0"/>
          </a:p>
          <a:p>
            <a:pPr marL="800100" lvl="1" indent="-342900" algn="l">
              <a:buFont typeface="Wingdings" panose="05000000000000000000" pitchFamily="2" charset="2"/>
              <a:buChar char="§"/>
            </a:pPr>
            <a:r>
              <a:rPr lang="en-US" altLang="en-US" sz="2400" b="1" dirty="0" smtClean="0"/>
              <a:t>Are thresholds within the range of normal?</a:t>
            </a:r>
            <a:endParaRPr lang="en-US" altLang="en-US" sz="2400" b="1" dirty="0"/>
          </a:p>
          <a:p>
            <a:pPr marL="800100" lvl="1" indent="-342900" algn="l">
              <a:buFont typeface="Wingdings" panose="05000000000000000000" pitchFamily="2" charset="2"/>
              <a:buChar char="§"/>
            </a:pPr>
            <a:r>
              <a:rPr lang="en-US" altLang="en-US" sz="2400" b="1" dirty="0" smtClean="0"/>
              <a:t>Where does the patient need to go?</a:t>
            </a:r>
            <a:endParaRPr lang="en-US" altLang="en-US" sz="2400" b="1" dirty="0"/>
          </a:p>
          <a:p>
            <a:pPr marL="342900" indent="-342900" algn="l">
              <a:buFont typeface="Wingdings" panose="05000000000000000000" pitchFamily="2" charset="2"/>
              <a:buChar char="§"/>
            </a:pPr>
            <a:r>
              <a:rPr lang="en-US" altLang="en-US" sz="2800" b="1" dirty="0"/>
              <a:t>Discuss the dangers of hazardous noise and that </a:t>
            </a:r>
            <a:r>
              <a:rPr lang="en-US" altLang="en-US" sz="2800" b="1" dirty="0" smtClean="0"/>
              <a:t>noise-induced  </a:t>
            </a:r>
            <a:r>
              <a:rPr lang="en-US" altLang="en-US" sz="2800" b="1" dirty="0"/>
              <a:t>hearing loss is preventable</a:t>
            </a:r>
          </a:p>
          <a:p>
            <a:pPr marL="342900" indent="-342900" algn="l">
              <a:buFont typeface="Wingdings" panose="05000000000000000000" pitchFamily="2" charset="2"/>
              <a:buChar char="§"/>
            </a:pPr>
            <a:r>
              <a:rPr lang="en-US" altLang="en-US" sz="2800" b="1" dirty="0"/>
              <a:t>Review the importance of periodic audiograms and/or schedule follow-up testing/evaluation</a:t>
            </a:r>
            <a:endParaRPr lang="en-US" sz="2800" b="1" dirty="0"/>
          </a:p>
        </p:txBody>
      </p:sp>
    </p:spTree>
    <p:extLst>
      <p:ext uri="{BB962C8B-B14F-4D97-AF65-F5344CB8AC3E}">
        <p14:creationId xmlns:p14="http://schemas.microsoft.com/office/powerpoint/2010/main" val="4068031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Training/Education/Motivation</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kern="200" dirty="0">
                <a:cs typeface="Arial" pitchFamily="34" charset="0"/>
              </a:rPr>
              <a:t>Elements and rationale of the HCP</a:t>
            </a:r>
          </a:p>
          <a:p>
            <a:pPr marL="457200" indent="-457200" algn="l">
              <a:buFont typeface="Wingdings" panose="05000000000000000000" pitchFamily="2" charset="2"/>
              <a:buChar char="§"/>
            </a:pPr>
            <a:r>
              <a:rPr lang="en-US" sz="2800" b="1" kern="200" dirty="0">
                <a:cs typeface="Arial" pitchFamily="34" charset="0"/>
              </a:rPr>
              <a:t>Effects of noise on hearing (occupational and non-occupational)</a:t>
            </a:r>
          </a:p>
          <a:p>
            <a:pPr marL="457200" indent="-457200" algn="l">
              <a:buFont typeface="Wingdings" panose="05000000000000000000" pitchFamily="2" charset="2"/>
              <a:buChar char="§"/>
            </a:pPr>
            <a:r>
              <a:rPr lang="en-US" sz="2800" b="1" kern="200" dirty="0">
                <a:cs typeface="Arial" pitchFamily="34" charset="0"/>
              </a:rPr>
              <a:t>Purpose, styles and proper use of various HPDs</a:t>
            </a:r>
          </a:p>
          <a:p>
            <a:pPr marL="914400" lvl="1" indent="-457200" algn="l">
              <a:buFont typeface="Wingdings" panose="05000000000000000000" pitchFamily="2" charset="2"/>
              <a:buChar char="§"/>
            </a:pPr>
            <a:r>
              <a:rPr lang="en-US" sz="2400" b="1" kern="200" dirty="0">
                <a:cs typeface="Arial" pitchFamily="34" charset="0"/>
              </a:rPr>
              <a:t>Otoscopic exam and fit HPDs</a:t>
            </a:r>
          </a:p>
          <a:p>
            <a:pPr marL="457200" indent="-457200" algn="l">
              <a:buFont typeface="Wingdings" panose="05000000000000000000" pitchFamily="2" charset="2"/>
              <a:buChar char="§"/>
            </a:pPr>
            <a:r>
              <a:rPr lang="en-US" sz="2800" b="1" kern="200" dirty="0">
                <a:cs typeface="Arial" pitchFamily="34" charset="0"/>
              </a:rPr>
              <a:t>Command and employee responsibilities for HC</a:t>
            </a:r>
          </a:p>
          <a:p>
            <a:pPr marL="457200" indent="-457200" algn="l">
              <a:buFont typeface="Wingdings" panose="05000000000000000000" pitchFamily="2" charset="2"/>
              <a:buChar char="§"/>
            </a:pPr>
            <a:r>
              <a:rPr lang="en-US" sz="2800" b="1" kern="200" dirty="0">
                <a:cs typeface="Arial" pitchFamily="34" charset="0"/>
              </a:rPr>
              <a:t>Impact hearing loss may have on career, safety and mission</a:t>
            </a:r>
          </a:p>
          <a:p>
            <a:pPr marL="457200" indent="-457200" algn="l">
              <a:buFont typeface="Wingdings" panose="05000000000000000000" pitchFamily="2" charset="2"/>
              <a:buChar char="§"/>
            </a:pPr>
            <a:r>
              <a:rPr lang="en-US" sz="2800" b="1" kern="200" dirty="0">
                <a:cs typeface="Arial" pitchFamily="34" charset="0"/>
              </a:rPr>
              <a:t>Purpose of hearing tests and procedures</a:t>
            </a:r>
          </a:p>
          <a:p>
            <a:pPr marL="914400" lvl="1" indent="-457200" algn="l">
              <a:buFont typeface="Wingdings" panose="05000000000000000000" pitchFamily="2" charset="2"/>
              <a:buChar char="§"/>
            </a:pPr>
            <a:r>
              <a:rPr lang="en-US" sz="2400" b="1" kern="200" dirty="0">
                <a:cs typeface="Arial" pitchFamily="34" charset="0"/>
              </a:rPr>
              <a:t>Review/Explain Audiogram</a:t>
            </a:r>
          </a:p>
          <a:p>
            <a:pPr marL="457200" indent="-457200" algn="l">
              <a:buFont typeface="Wingdings" panose="05000000000000000000" pitchFamily="2" charset="2"/>
              <a:buChar char="§"/>
            </a:pPr>
            <a:r>
              <a:rPr lang="en-US" sz="2800" b="1" kern="200" dirty="0">
                <a:cs typeface="Arial" pitchFamily="34" charset="0"/>
              </a:rPr>
              <a:t>Service-specific requirements</a:t>
            </a:r>
            <a:endParaRPr lang="en-US" sz="2800" b="1" dirty="0"/>
          </a:p>
        </p:txBody>
      </p:sp>
    </p:spTree>
    <p:extLst>
      <p:ext uri="{BB962C8B-B14F-4D97-AF65-F5344CB8AC3E}">
        <p14:creationId xmlns:p14="http://schemas.microsoft.com/office/powerpoint/2010/main" val="1923014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Overview</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altLang="en-US" sz="2800" b="1" dirty="0"/>
              <a:t>Brief HIPAA review</a:t>
            </a:r>
          </a:p>
          <a:p>
            <a:pPr marL="457200" indent="-457200" algn="l">
              <a:buFont typeface="Wingdings" panose="05000000000000000000" pitchFamily="2" charset="2"/>
              <a:buChar char="§"/>
            </a:pPr>
            <a:r>
              <a:rPr lang="en-US" altLang="en-US" sz="2800" b="1" dirty="0"/>
              <a:t>Efficient &amp; </a:t>
            </a:r>
            <a:r>
              <a:rPr lang="en-US" altLang="en-US" sz="2800" b="1" dirty="0" smtClean="0"/>
              <a:t>Effective </a:t>
            </a:r>
            <a:r>
              <a:rPr lang="en-US" altLang="en-US" sz="2800" b="1" dirty="0"/>
              <a:t>group counseling strategy</a:t>
            </a:r>
          </a:p>
          <a:p>
            <a:pPr marL="457200" indent="-457200" algn="l">
              <a:buFont typeface="Wingdings" panose="05000000000000000000" pitchFamily="2" charset="2"/>
              <a:buChar char="§"/>
            </a:pPr>
            <a:r>
              <a:rPr lang="en-US" altLang="en-US" sz="2800" b="1" dirty="0"/>
              <a:t>Audiogram explanation for patients</a:t>
            </a:r>
          </a:p>
          <a:p>
            <a:pPr marL="457200" indent="-457200" algn="l">
              <a:buFont typeface="Wingdings" panose="05000000000000000000" pitchFamily="2" charset="2"/>
              <a:buChar char="§"/>
            </a:pPr>
            <a:r>
              <a:rPr lang="en-US" altLang="en-US" sz="2800" b="1" dirty="0"/>
              <a:t>Counseling difficult patients</a:t>
            </a:r>
          </a:p>
          <a:p>
            <a:pPr marL="457200" indent="-457200" algn="l">
              <a:buFont typeface="Wingdings" panose="05000000000000000000" pitchFamily="2" charset="2"/>
              <a:buChar char="§"/>
            </a:pPr>
            <a:r>
              <a:rPr lang="en-US" altLang="en-US" sz="2800" b="1" dirty="0"/>
              <a:t>Referrals to an audiologist/provider and baseline re-sets</a:t>
            </a:r>
          </a:p>
          <a:p>
            <a:pPr marL="457200" indent="-457200" algn="l">
              <a:buFont typeface="Wingdings" panose="05000000000000000000" pitchFamily="2" charset="2"/>
              <a:buChar char="§"/>
            </a:pPr>
            <a:r>
              <a:rPr lang="en-US" altLang="en-US" sz="2800" b="1" dirty="0"/>
              <a:t>Group counseling demonstration</a:t>
            </a:r>
          </a:p>
          <a:p>
            <a:pPr marL="457200" indent="-457200" algn="l">
              <a:buFont typeface="Wingdings" panose="05000000000000000000" pitchFamily="2" charset="2"/>
              <a:buChar char="§"/>
            </a:pPr>
            <a:r>
              <a:rPr lang="en-US" altLang="en-US" sz="2800" b="1" dirty="0"/>
              <a:t>Practical exercise</a:t>
            </a:r>
            <a:endParaRPr lang="en-US" sz="2800" b="1" dirty="0"/>
          </a:p>
        </p:txBody>
      </p:sp>
    </p:spTree>
    <p:extLst>
      <p:ext uri="{BB962C8B-B14F-4D97-AF65-F5344CB8AC3E}">
        <p14:creationId xmlns:p14="http://schemas.microsoft.com/office/powerpoint/2010/main" val="1927353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Overview</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sp>
        <p:nvSpPr>
          <p:cNvPr id="6" name="Content Placeholder 1"/>
          <p:cNvSpPr txBox="1">
            <a:spLocks/>
          </p:cNvSpPr>
          <p:nvPr/>
        </p:nvSpPr>
        <p:spPr>
          <a:xfrm>
            <a:off x="304798" y="1235202"/>
            <a:ext cx="11582401" cy="4676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
            </a:pPr>
            <a:r>
              <a:rPr lang="en-US" sz="2800" b="1" dirty="0"/>
              <a:t>Ensure blocks (fields) 2-14 are correct</a:t>
            </a:r>
          </a:p>
          <a:p>
            <a:pPr marL="457200" indent="-457200" algn="l">
              <a:buFont typeface="Wingdings" panose="05000000000000000000" pitchFamily="2" charset="2"/>
              <a:buChar char="§"/>
            </a:pPr>
            <a:r>
              <a:rPr lang="en-US" sz="2800" b="1" dirty="0"/>
              <a:t>Personal information correct?</a:t>
            </a:r>
          </a:p>
          <a:p>
            <a:pPr marL="457200" indent="-457200" algn="l">
              <a:buFont typeface="Wingdings" panose="05000000000000000000" pitchFamily="2" charset="2"/>
              <a:buChar char="§"/>
            </a:pPr>
            <a:r>
              <a:rPr lang="en-US" sz="2800" b="1" dirty="0"/>
              <a:t>Unit information?</a:t>
            </a:r>
          </a:p>
          <a:p>
            <a:pPr marL="457200" indent="-457200" algn="l">
              <a:buFont typeface="Wingdings" panose="05000000000000000000" pitchFamily="2" charset="2"/>
              <a:buChar char="§"/>
            </a:pPr>
            <a:endParaRPr lang="en-US" sz="2800" b="1" dirty="0"/>
          </a:p>
          <a:p>
            <a:pPr marL="457200" indent="-457200" algn="l">
              <a:buFont typeface="Wingdings" panose="05000000000000000000" pitchFamily="2" charset="2"/>
              <a:buChar char="§"/>
            </a:pPr>
            <a:endParaRPr lang="en-US" sz="2800" b="1" dirty="0"/>
          </a:p>
          <a:p>
            <a:pPr marL="457200" indent="-457200" algn="l">
              <a:buFont typeface="Wingdings" panose="05000000000000000000" pitchFamily="2" charset="2"/>
              <a:buChar char="§"/>
            </a:pPr>
            <a:endParaRPr lang="en-US" sz="2800" b="1" dirty="0"/>
          </a:p>
          <a:p>
            <a:pPr marL="457200" indent="-457200" algn="l">
              <a:buFont typeface="Wingdings" panose="05000000000000000000" pitchFamily="2" charset="2"/>
              <a:buChar char="§"/>
            </a:pPr>
            <a:endParaRPr lang="en-US" sz="2800" b="1" dirty="0"/>
          </a:p>
          <a:p>
            <a:pPr marL="457200" indent="-457200" algn="l">
              <a:buFont typeface="Wingdings" panose="05000000000000000000" pitchFamily="2" charset="2"/>
              <a:buChar char="§"/>
            </a:pPr>
            <a:r>
              <a:rPr lang="en-US" sz="2800" b="1" dirty="0"/>
              <a:t>Any changes to the audiogram need to occur in the edit audiogram window not the run test window</a:t>
            </a:r>
          </a:p>
        </p:txBody>
      </p:sp>
      <p:pic>
        <p:nvPicPr>
          <p:cNvPr id="5" name="Picture 4"/>
          <p:cNvPicPr>
            <a:picLocks noChangeAspect="1"/>
          </p:cNvPicPr>
          <p:nvPr/>
        </p:nvPicPr>
        <p:blipFill>
          <a:blip r:embed="rId3"/>
          <a:stretch>
            <a:fillRect/>
          </a:stretch>
        </p:blipFill>
        <p:spPr>
          <a:xfrm>
            <a:off x="604605" y="2664054"/>
            <a:ext cx="10985714" cy="2100000"/>
          </a:xfrm>
          <a:prstGeom prst="rect">
            <a:avLst/>
          </a:prstGeom>
          <a:ln w="9525">
            <a:solidFill>
              <a:schemeClr val="tx1"/>
            </a:solidFill>
          </a:ln>
        </p:spPr>
      </p:pic>
    </p:spTree>
    <p:extLst>
      <p:ext uri="{BB962C8B-B14F-4D97-AF65-F5344CB8AC3E}">
        <p14:creationId xmlns:p14="http://schemas.microsoft.com/office/powerpoint/2010/main" val="547100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075" y="9525"/>
            <a:ext cx="11010900" cy="1190624"/>
          </a:xfrm>
        </p:spPr>
        <p:txBody>
          <a:bodyPr>
            <a:normAutofit/>
          </a:bodyPr>
          <a:lstStyle/>
          <a:p>
            <a:r>
              <a:rPr lang="en-US" sz="3600" b="1" dirty="0">
                <a:solidFill>
                  <a:srgbClr val="590D25"/>
                </a:solidFill>
                <a:latin typeface="+mn-lt"/>
              </a:rPr>
              <a:t>Counseling Strategies</a:t>
            </a:r>
            <a:r>
              <a:rPr lang="en-US" sz="3600" b="1" dirty="0" smtClean="0">
                <a:solidFill>
                  <a:srgbClr val="590D25"/>
                </a:solidFill>
                <a:latin typeface="+mn-lt"/>
              </a:rPr>
              <a:t/>
            </a:r>
            <a:br>
              <a:rPr lang="en-US" sz="3600" b="1" dirty="0" smtClean="0">
                <a:solidFill>
                  <a:srgbClr val="590D25"/>
                </a:solidFill>
                <a:latin typeface="+mn-lt"/>
              </a:rPr>
            </a:br>
            <a:r>
              <a:rPr lang="en-US" sz="3600" b="1" dirty="0" smtClean="0">
                <a:solidFill>
                  <a:srgbClr val="590D25"/>
                </a:solidFill>
                <a:latin typeface="+mn-lt"/>
              </a:rPr>
              <a:t>Audiogram</a:t>
            </a:r>
            <a:endParaRPr lang="en-US" sz="3600" dirty="0">
              <a:latin typeface="+mn-lt"/>
            </a:endParaRPr>
          </a:p>
        </p:txBody>
      </p:sp>
      <p:sp>
        <p:nvSpPr>
          <p:cNvPr id="3" name="Subtitle 2"/>
          <p:cNvSpPr>
            <a:spLocks noGrp="1"/>
          </p:cNvSpPr>
          <p:nvPr>
            <p:ph type="subTitle" idx="1"/>
          </p:nvPr>
        </p:nvSpPr>
        <p:spPr>
          <a:xfrm>
            <a:off x="0" y="6400799"/>
            <a:ext cx="12191999" cy="447675"/>
          </a:xfrm>
        </p:spPr>
        <p:txBody>
          <a:bodyPr>
            <a:normAutofit lnSpcReduction="10000"/>
          </a:bodyPr>
          <a:lstStyle/>
          <a:p>
            <a:pPr algn="l"/>
            <a:r>
              <a:rPr lang="en-US" sz="2600" b="1" dirty="0">
                <a:solidFill>
                  <a:srgbClr val="660033"/>
                </a:solidFill>
              </a:rPr>
              <a:t>Tri-Service Hearing </a:t>
            </a:r>
            <a:r>
              <a:rPr lang="en-US" sz="2600" b="1" dirty="0" smtClean="0">
                <a:solidFill>
                  <a:srgbClr val="660033"/>
                </a:solidFill>
              </a:rPr>
              <a:t>Technician 4.2 </a:t>
            </a:r>
            <a:r>
              <a:rPr lang="en-US" sz="2600" b="1" dirty="0">
                <a:solidFill>
                  <a:srgbClr val="660033"/>
                </a:solidFill>
              </a:rPr>
              <a:t>Certification Course</a:t>
            </a:r>
            <a:endParaRPr lang="en-US" sz="2600" dirty="0">
              <a:solidFill>
                <a:srgbClr val="660033"/>
              </a:solidFill>
            </a:endParaRPr>
          </a:p>
          <a:p>
            <a:endParaRPr lang="en-US" dirty="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789" y="1234420"/>
            <a:ext cx="11937809" cy="364809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56475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2096</TotalTime>
  <Words>2588</Words>
  <Application>Microsoft Office PowerPoint</Application>
  <PresentationFormat>Widescreen</PresentationFormat>
  <Paragraphs>266</Paragraphs>
  <Slides>28</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Office Theme</vt:lpstr>
      <vt:lpstr>Counseling Strategies</vt:lpstr>
      <vt:lpstr>Counseling Strategies Learning Objectives</vt:lpstr>
      <vt:lpstr>Counseling Strategies Health Insurance Portability/Accountability Act (HIPAA)</vt:lpstr>
      <vt:lpstr>Counseling Strategies Health Insurance Portability/Accountability Act (HIPAA)</vt:lpstr>
      <vt:lpstr>Counseling Strategies </vt:lpstr>
      <vt:lpstr>Counseling Strategies Training/Education/Motivation</vt:lpstr>
      <vt:lpstr>Counseling Strategies Overview</vt:lpstr>
      <vt:lpstr>Counseling Strategies Overview</vt:lpstr>
      <vt:lpstr>Counseling Strategies Audiogram</vt:lpstr>
      <vt:lpstr>Counseling Strategies Audiogram</vt:lpstr>
      <vt:lpstr>Counseling Strategies Group Counseling Strategy</vt:lpstr>
      <vt:lpstr>Counseling Strategies Group Counseling Strategy/Serial Audiogram Orientation</vt:lpstr>
      <vt:lpstr>Counseling Strategies Group Counseling Strategy/Serial Audiogram Orientation</vt:lpstr>
      <vt:lpstr>Counseling Strategies Group Counseling Strategy</vt:lpstr>
      <vt:lpstr>Counseling Strategies Retest and/or Referrals</vt:lpstr>
      <vt:lpstr>Counseling Strategies Retest and/or Referrals</vt:lpstr>
      <vt:lpstr>Counseling Strategies Group Counseling Demonstration</vt:lpstr>
      <vt:lpstr> Group Counseling Demonstration </vt:lpstr>
      <vt:lpstr>Counseling Strategies Group Counseling Demonstration</vt:lpstr>
      <vt:lpstr>Counseling Strategies Group Counseling Demonstration</vt:lpstr>
      <vt:lpstr>Counseling Strategies Group Counseling Demonstration</vt:lpstr>
      <vt:lpstr>Counseling Strategies Group Counseling Overview</vt:lpstr>
      <vt:lpstr>PowerPoint Presentation</vt:lpstr>
      <vt:lpstr>PowerPoint Presentation</vt:lpstr>
      <vt:lpstr>PowerPoint Presentation</vt:lpstr>
      <vt:lpstr>Counseling Strategies Tips</vt:lpstr>
      <vt:lpstr>Counseling Strategies Summary</vt:lpstr>
      <vt:lpstr>Counseling Strategies</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Conservation Overview</dc:title>
  <dc:creator>Mason, Theodore D. (CIV)</dc:creator>
  <cp:lastModifiedBy>Mason, Theodore D. (CIV)</cp:lastModifiedBy>
  <cp:revision>86</cp:revision>
  <dcterms:created xsi:type="dcterms:W3CDTF">2021-11-08T10:46:43Z</dcterms:created>
  <dcterms:modified xsi:type="dcterms:W3CDTF">2021-12-27T11:17:28Z</dcterms:modified>
</cp:coreProperties>
</file>